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8"/>
  </p:notesMasterIdLst>
  <p:handoutMasterIdLst>
    <p:handoutMasterId r:id="rId29"/>
  </p:handoutMasterIdLst>
  <p:sldIdLst>
    <p:sldId id="256" r:id="rId2"/>
    <p:sldId id="451" r:id="rId3"/>
    <p:sldId id="474" r:id="rId4"/>
    <p:sldId id="465" r:id="rId5"/>
    <p:sldId id="459" r:id="rId6"/>
    <p:sldId id="454" r:id="rId7"/>
    <p:sldId id="455" r:id="rId8"/>
    <p:sldId id="463" r:id="rId9"/>
    <p:sldId id="475" r:id="rId10"/>
    <p:sldId id="460" r:id="rId11"/>
    <p:sldId id="469" r:id="rId12"/>
    <p:sldId id="424" r:id="rId13"/>
    <p:sldId id="366" r:id="rId14"/>
    <p:sldId id="430" r:id="rId15"/>
    <p:sldId id="472" r:id="rId16"/>
    <p:sldId id="477" r:id="rId17"/>
    <p:sldId id="470" r:id="rId18"/>
    <p:sldId id="478" r:id="rId19"/>
    <p:sldId id="473" r:id="rId20"/>
    <p:sldId id="479" r:id="rId21"/>
    <p:sldId id="471" r:id="rId22"/>
    <p:sldId id="476" r:id="rId23"/>
    <p:sldId id="480" r:id="rId24"/>
    <p:sldId id="441" r:id="rId25"/>
    <p:sldId id="456" r:id="rId26"/>
    <p:sldId id="457" r:id="rId27"/>
  </p:sldIdLst>
  <p:sldSz cx="9144000" cy="6858000" type="screen4x3"/>
  <p:notesSz cx="7010400" cy="9296400"/>
  <p:defaultTextStyle>
    <a:defPPr>
      <a:defRPr lang="en-US"/>
    </a:defPPr>
    <a:lvl1pPr algn="l" rtl="0" fontAlgn="base">
      <a:spcBef>
        <a:spcPct val="0"/>
      </a:spcBef>
      <a:spcAft>
        <a:spcPct val="0"/>
      </a:spcAft>
      <a:defRPr sz="3200" kern="1200">
        <a:solidFill>
          <a:schemeClr val="tx1"/>
        </a:solidFill>
        <a:latin typeface="Arial" charset="0"/>
        <a:ea typeface="+mn-ea"/>
        <a:cs typeface="Arial" charset="0"/>
      </a:defRPr>
    </a:lvl1pPr>
    <a:lvl2pPr marL="457200" algn="l" rtl="0" fontAlgn="base">
      <a:spcBef>
        <a:spcPct val="0"/>
      </a:spcBef>
      <a:spcAft>
        <a:spcPct val="0"/>
      </a:spcAft>
      <a:defRPr sz="3200" kern="1200">
        <a:solidFill>
          <a:schemeClr val="tx1"/>
        </a:solidFill>
        <a:latin typeface="Arial" charset="0"/>
        <a:ea typeface="+mn-ea"/>
        <a:cs typeface="Arial" charset="0"/>
      </a:defRPr>
    </a:lvl2pPr>
    <a:lvl3pPr marL="914400" algn="l" rtl="0" fontAlgn="base">
      <a:spcBef>
        <a:spcPct val="0"/>
      </a:spcBef>
      <a:spcAft>
        <a:spcPct val="0"/>
      </a:spcAft>
      <a:defRPr sz="3200" kern="1200">
        <a:solidFill>
          <a:schemeClr val="tx1"/>
        </a:solidFill>
        <a:latin typeface="Arial" charset="0"/>
        <a:ea typeface="+mn-ea"/>
        <a:cs typeface="Arial" charset="0"/>
      </a:defRPr>
    </a:lvl3pPr>
    <a:lvl4pPr marL="1371600" algn="l" rtl="0" fontAlgn="base">
      <a:spcBef>
        <a:spcPct val="0"/>
      </a:spcBef>
      <a:spcAft>
        <a:spcPct val="0"/>
      </a:spcAft>
      <a:defRPr sz="3200" kern="1200">
        <a:solidFill>
          <a:schemeClr val="tx1"/>
        </a:solidFill>
        <a:latin typeface="Arial" charset="0"/>
        <a:ea typeface="+mn-ea"/>
        <a:cs typeface="Arial" charset="0"/>
      </a:defRPr>
    </a:lvl4pPr>
    <a:lvl5pPr marL="1828800" algn="l" rtl="0" fontAlgn="base">
      <a:spcBef>
        <a:spcPct val="0"/>
      </a:spcBef>
      <a:spcAft>
        <a:spcPct val="0"/>
      </a:spcAft>
      <a:defRPr sz="3200" kern="1200">
        <a:solidFill>
          <a:schemeClr val="tx1"/>
        </a:solidFill>
        <a:latin typeface="Arial" charset="0"/>
        <a:ea typeface="+mn-ea"/>
        <a:cs typeface="Arial" charset="0"/>
      </a:defRPr>
    </a:lvl5pPr>
    <a:lvl6pPr marL="2286000" algn="l" defTabSz="914400" rtl="0" eaLnBrk="1" latinLnBrk="0" hangingPunct="1">
      <a:defRPr sz="3200" kern="1200">
        <a:solidFill>
          <a:schemeClr val="tx1"/>
        </a:solidFill>
        <a:latin typeface="Arial" charset="0"/>
        <a:ea typeface="+mn-ea"/>
        <a:cs typeface="Arial" charset="0"/>
      </a:defRPr>
    </a:lvl6pPr>
    <a:lvl7pPr marL="2743200" algn="l" defTabSz="914400" rtl="0" eaLnBrk="1" latinLnBrk="0" hangingPunct="1">
      <a:defRPr sz="3200" kern="1200">
        <a:solidFill>
          <a:schemeClr val="tx1"/>
        </a:solidFill>
        <a:latin typeface="Arial" charset="0"/>
        <a:ea typeface="+mn-ea"/>
        <a:cs typeface="Arial" charset="0"/>
      </a:defRPr>
    </a:lvl7pPr>
    <a:lvl8pPr marL="3200400" algn="l" defTabSz="914400" rtl="0" eaLnBrk="1" latinLnBrk="0" hangingPunct="1">
      <a:defRPr sz="3200" kern="1200">
        <a:solidFill>
          <a:schemeClr val="tx1"/>
        </a:solidFill>
        <a:latin typeface="Arial" charset="0"/>
        <a:ea typeface="+mn-ea"/>
        <a:cs typeface="Arial" charset="0"/>
      </a:defRPr>
    </a:lvl8pPr>
    <a:lvl9pPr marL="3657600" algn="l" defTabSz="914400" rtl="0" eaLnBrk="1" latinLnBrk="0" hangingPunct="1">
      <a:defRPr sz="32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DCFF"/>
    <a:srgbClr val="FF0000"/>
    <a:srgbClr val="3366FF"/>
    <a:srgbClr val="FFFF00"/>
    <a:srgbClr val="000066"/>
    <a:srgbClr val="003399"/>
    <a:srgbClr val="00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2986" autoAdjust="0"/>
    <p:restoredTop sz="94574" autoAdjust="0"/>
  </p:normalViewPr>
  <p:slideViewPr>
    <p:cSldViewPr>
      <p:cViewPr varScale="1">
        <p:scale>
          <a:sx n="71" d="100"/>
          <a:sy n="71" d="100"/>
        </p:scale>
        <p:origin x="-102" y="-216"/>
      </p:cViewPr>
      <p:guideLst>
        <p:guide orient="horz" pos="816"/>
        <p:guide pos="2880"/>
      </p:guideLst>
    </p:cSldViewPr>
  </p:slideViewPr>
  <p:outlineViewPr>
    <p:cViewPr>
      <p:scale>
        <a:sx n="33" d="100"/>
        <a:sy n="33" d="100"/>
      </p:scale>
      <p:origin x="0" y="4038"/>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2544" y="18"/>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5"/>
  <c:chart>
    <c:autoTitleDeleted val="1"/>
    <c:plotArea>
      <c:layout/>
      <c:lineChart>
        <c:grouping val="standard"/>
        <c:ser>
          <c:idx val="0"/>
          <c:order val="0"/>
          <c:spPr>
            <a:ln>
              <a:solidFill>
                <a:schemeClr val="accent1"/>
              </a:solidFill>
            </a:ln>
          </c:spPr>
          <c:marker>
            <c:symbol val="none"/>
          </c:marker>
          <c:val>
            <c:numRef>
              <c:f>Data!$I$19:$I$74</c:f>
              <c:numCache>
                <c:formatCode>_(* #,##0_);_(* \(#,##0\);_(* "-"??_);_(@_)</c:formatCode>
                <c:ptCount val="56"/>
                <c:pt idx="0">
                  <c:v>25222345</c:v>
                </c:pt>
                <c:pt idx="1">
                  <c:v>26271637</c:v>
                </c:pt>
                <c:pt idx="2">
                  <c:v>27137308</c:v>
                </c:pt>
                <c:pt idx="3">
                  <c:v>27631931</c:v>
                </c:pt>
                <c:pt idx="4">
                  <c:v>27834299</c:v>
                </c:pt>
                <c:pt idx="5">
                  <c:v>31060964</c:v>
                </c:pt>
                <c:pt idx="6">
                  <c:v>32081563</c:v>
                </c:pt>
                <c:pt idx="7">
                  <c:v>32144834</c:v>
                </c:pt>
                <c:pt idx="8">
                  <c:v>32657170</c:v>
                </c:pt>
                <c:pt idx="9">
                  <c:v>32673650</c:v>
                </c:pt>
                <c:pt idx="10">
                  <c:v>32695268</c:v>
                </c:pt>
                <c:pt idx="11">
                  <c:v>33220257</c:v>
                </c:pt>
                <c:pt idx="12">
                  <c:v>33230749</c:v>
                </c:pt>
                <c:pt idx="13">
                  <c:v>33237835</c:v>
                </c:pt>
                <c:pt idx="14">
                  <c:v>33332644</c:v>
                </c:pt>
                <c:pt idx="15">
                  <c:v>33348544</c:v>
                </c:pt>
                <c:pt idx="16">
                  <c:v>33373160</c:v>
                </c:pt>
                <c:pt idx="17">
                  <c:v>33380501</c:v>
                </c:pt>
                <c:pt idx="18">
                  <c:v>33407455</c:v>
                </c:pt>
                <c:pt idx="19">
                  <c:v>33415202</c:v>
                </c:pt>
                <c:pt idx="20">
                  <c:v>33432589</c:v>
                </c:pt>
                <c:pt idx="21">
                  <c:v>33434039</c:v>
                </c:pt>
                <c:pt idx="22">
                  <c:v>33439040</c:v>
                </c:pt>
                <c:pt idx="23">
                  <c:v>33462846</c:v>
                </c:pt>
                <c:pt idx="24">
                  <c:v>34455439</c:v>
                </c:pt>
                <c:pt idx="25">
                  <c:v>73048185</c:v>
                </c:pt>
                <c:pt idx="26">
                  <c:v>73055165</c:v>
                </c:pt>
                <c:pt idx="27">
                  <c:v>73165418</c:v>
                </c:pt>
                <c:pt idx="28">
                  <c:v>73441729</c:v>
                </c:pt>
                <c:pt idx="29">
                  <c:v>73539462</c:v>
                </c:pt>
                <c:pt idx="30">
                  <c:v>73554145</c:v>
                </c:pt>
                <c:pt idx="31">
                  <c:v>73554784</c:v>
                </c:pt>
                <c:pt idx="32">
                  <c:v>73555921</c:v>
                </c:pt>
                <c:pt idx="33">
                  <c:v>73556941</c:v>
                </c:pt>
                <c:pt idx="34">
                  <c:v>73558039</c:v>
                </c:pt>
                <c:pt idx="35">
                  <c:v>73956001</c:v>
                </c:pt>
                <c:pt idx="36">
                  <c:v>73995580</c:v>
                </c:pt>
                <c:pt idx="37">
                  <c:v>74185490</c:v>
                </c:pt>
                <c:pt idx="38">
                  <c:v>74188572</c:v>
                </c:pt>
                <c:pt idx="39">
                  <c:v>74252803</c:v>
                </c:pt>
                <c:pt idx="40">
                  <c:v>74350609</c:v>
                </c:pt>
                <c:pt idx="41">
                  <c:v>74649812</c:v>
                </c:pt>
                <c:pt idx="42">
                  <c:v>74673436</c:v>
                </c:pt>
                <c:pt idx="43">
                  <c:v>74693657</c:v>
                </c:pt>
                <c:pt idx="44">
                  <c:v>74702677</c:v>
                </c:pt>
                <c:pt idx="45">
                  <c:v>74714757</c:v>
                </c:pt>
                <c:pt idx="46">
                  <c:v>74993972</c:v>
                </c:pt>
                <c:pt idx="47">
                  <c:v>74993997</c:v>
                </c:pt>
                <c:pt idx="48">
                  <c:v>75005531</c:v>
                </c:pt>
                <c:pt idx="49">
                  <c:v>75005534</c:v>
                </c:pt>
                <c:pt idx="50">
                  <c:v>75238014</c:v>
                </c:pt>
                <c:pt idx="51">
                  <c:v>79639596</c:v>
                </c:pt>
                <c:pt idx="52">
                  <c:v>80153119</c:v>
                </c:pt>
                <c:pt idx="53">
                  <c:v>80157043</c:v>
                </c:pt>
                <c:pt idx="54">
                  <c:v>80272922</c:v>
                </c:pt>
                <c:pt idx="55">
                  <c:v>80522957</c:v>
                </c:pt>
              </c:numCache>
            </c:numRef>
          </c:val>
        </c:ser>
        <c:marker val="1"/>
        <c:axId val="31998720"/>
        <c:axId val="32000256"/>
      </c:lineChart>
      <c:catAx>
        <c:axId val="31998720"/>
        <c:scaling>
          <c:orientation val="minMax"/>
        </c:scaling>
        <c:axPos val="b"/>
        <c:majorTickMark val="none"/>
        <c:tickLblPos val="nextTo"/>
        <c:txPr>
          <a:bodyPr/>
          <a:lstStyle/>
          <a:p>
            <a:pPr>
              <a:defRPr sz="1800">
                <a:solidFill>
                  <a:schemeClr val="bg1"/>
                </a:solidFill>
              </a:defRPr>
            </a:pPr>
            <a:endParaRPr lang="en-US"/>
          </a:p>
        </c:txPr>
        <c:crossAx val="32000256"/>
        <c:crosses val="autoZero"/>
        <c:auto val="1"/>
        <c:lblAlgn val="ctr"/>
        <c:lblOffset val="100"/>
        <c:tickLblSkip val="4"/>
      </c:catAx>
      <c:valAx>
        <c:axId val="32000256"/>
        <c:scaling>
          <c:orientation val="minMax"/>
          <c:max val="85000000"/>
          <c:min val="20000000"/>
        </c:scaling>
        <c:axPos val="l"/>
        <c:majorGridlines/>
        <c:numFmt formatCode="_(* #,##0_);_(* \(#,##0\);_(* &quot;-&quot;??_);_(@_)" sourceLinked="1"/>
        <c:majorTickMark val="none"/>
        <c:tickLblPos val="nextTo"/>
        <c:txPr>
          <a:bodyPr/>
          <a:lstStyle/>
          <a:p>
            <a:pPr>
              <a:defRPr sz="1800" baseline="0">
                <a:solidFill>
                  <a:schemeClr val="bg1"/>
                </a:solidFill>
              </a:defRPr>
            </a:pPr>
            <a:endParaRPr lang="en-US"/>
          </a:p>
        </c:txPr>
        <c:crossAx val="31998720"/>
        <c:crosses val="autoZero"/>
        <c:crossBetween val="between"/>
      </c:valAx>
      <c:spPr>
        <a:noFill/>
      </c:spPr>
    </c:plotArea>
    <c:plotVisOnly val="1"/>
  </c:chart>
  <c:spPr>
    <a:noFill/>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4"/>
  <c:chart>
    <c:autoTitleDeleted val="1"/>
    <c:view3D>
      <c:rAngAx val="1"/>
    </c:view3D>
    <c:plotArea>
      <c:layout/>
      <c:bar3DChart>
        <c:barDir val="col"/>
        <c:grouping val="clustered"/>
        <c:ser>
          <c:idx val="0"/>
          <c:order val="0"/>
          <c:tx>
            <c:strRef>
              <c:f>Data!$M$1</c:f>
              <c:strCache>
                <c:ptCount val="1"/>
                <c:pt idx="0">
                  <c:v>Records</c:v>
                </c:pt>
              </c:strCache>
            </c:strRef>
          </c:tx>
          <c:dLbls>
            <c:dLbl>
              <c:idx val="5"/>
              <c:spPr/>
              <c:txPr>
                <a:bodyPr rot="0" vert="horz" anchor="b" anchorCtr="1"/>
                <a:lstStyle/>
                <a:p>
                  <a:pPr>
                    <a:defRPr sz="1800" baseline="0">
                      <a:solidFill>
                        <a:schemeClr val="bg1"/>
                      </a:solidFill>
                    </a:defRPr>
                  </a:pPr>
                  <a:endParaRPr lang="en-US"/>
                </a:p>
              </c:txPr>
            </c:dLbl>
            <c:dLbl>
              <c:idx val="25"/>
              <c:spPr/>
              <c:txPr>
                <a:bodyPr rot="0" vert="horz" anchor="b" anchorCtr="1"/>
                <a:lstStyle/>
                <a:p>
                  <a:pPr>
                    <a:defRPr sz="1800" baseline="0">
                      <a:solidFill>
                        <a:schemeClr val="bg1"/>
                      </a:solidFill>
                    </a:defRPr>
                  </a:pPr>
                  <a:endParaRPr lang="en-US"/>
                </a:p>
              </c:txPr>
            </c:dLbl>
            <c:txPr>
              <a:bodyPr rot="-5400000" vert="horz" anchor="b" anchorCtr="1"/>
              <a:lstStyle/>
              <a:p>
                <a:pPr>
                  <a:defRPr sz="1800" baseline="0">
                    <a:solidFill>
                      <a:schemeClr val="bg1"/>
                    </a:solidFill>
                  </a:defRPr>
                </a:pPr>
                <a:endParaRPr lang="en-US"/>
              </a:p>
            </c:txPr>
            <c:showVal val="1"/>
          </c:dLbls>
          <c:cat>
            <c:strRef>
              <c:f>Data!$L$2:$L$27</c:f>
              <c:strCache>
                <c:ptCount val="26"/>
                <c:pt idx="0">
                  <c:v>Audio Records</c:v>
                </c:pt>
                <c:pt idx="1">
                  <c:v>Auditor Misc Records</c:v>
                </c:pt>
                <c:pt idx="2">
                  <c:v>Birth Records</c:v>
                </c:pt>
                <c:pt idx="3">
                  <c:v>Census Records</c:v>
                </c:pt>
                <c:pt idx="4">
                  <c:v>Corporation  Records</c:v>
                </c:pt>
                <c:pt idx="5">
                  <c:v>Death Records</c:v>
                </c:pt>
                <c:pt idx="6">
                  <c:v>E-Publications</c:v>
                </c:pt>
                <c:pt idx="7">
                  <c:v>Frontier Justice</c:v>
                </c:pt>
                <c:pt idx="8">
                  <c:v>Institution Records</c:v>
                </c:pt>
                <c:pt idx="9">
                  <c:v>Land Records</c:v>
                </c:pt>
                <c:pt idx="10">
                  <c:v>Marriage Records</c:v>
                </c:pt>
                <c:pt idx="11">
                  <c:v>Military Records</c:v>
                </c:pt>
                <c:pt idx="12">
                  <c:v>Minute  Records</c:v>
                </c:pt>
                <c:pt idx="13">
                  <c:v>Minutes/Resolutions/Ordinances</c:v>
                </c:pt>
                <c:pt idx="14">
                  <c:v>Miscellaneous Family History</c:v>
                </c:pt>
                <c:pt idx="15">
                  <c:v>Naturalization Records</c:v>
                </c:pt>
                <c:pt idx="16">
                  <c:v>Oaths of Office</c:v>
                </c:pt>
                <c:pt idx="17">
                  <c:v>Ordinance  Records</c:v>
                </c:pt>
                <c:pt idx="18">
                  <c:v>Photographs</c:v>
                </c:pt>
                <c:pt idx="19">
                  <c:v>Plats and Surveys Records</c:v>
                </c:pt>
                <c:pt idx="20">
                  <c:v>Power of Attorney Records</c:v>
                </c:pt>
                <c:pt idx="21">
                  <c:v>Professional License Records</c:v>
                </c:pt>
                <c:pt idx="22">
                  <c:v>Recorded Agreements and Contracts</c:v>
                </c:pt>
                <c:pt idx="23">
                  <c:v>Resolution  Records</c:v>
                </c:pt>
                <c:pt idx="24">
                  <c:v>Uniform Commercial Code Recordings</c:v>
                </c:pt>
                <c:pt idx="25">
                  <c:v>Voter Registration Records</c:v>
                </c:pt>
              </c:strCache>
            </c:strRef>
          </c:cat>
          <c:val>
            <c:numRef>
              <c:f>Data!$M$2:$M$27</c:f>
              <c:numCache>
                <c:formatCode>_(* #,##0_);_(* \(#,##0\);_(* "-"??_);_(@_)</c:formatCode>
                <c:ptCount val="26"/>
                <c:pt idx="0">
                  <c:v>3902</c:v>
                </c:pt>
                <c:pt idx="1">
                  <c:v>2185572</c:v>
                </c:pt>
                <c:pt idx="2">
                  <c:v>46954</c:v>
                </c:pt>
                <c:pt idx="3">
                  <c:v>1664516</c:v>
                </c:pt>
                <c:pt idx="4">
                  <c:v>383961</c:v>
                </c:pt>
                <c:pt idx="5">
                  <c:v>42662999</c:v>
                </c:pt>
                <c:pt idx="6">
                  <c:v>345</c:v>
                </c:pt>
                <c:pt idx="7">
                  <c:v>38179</c:v>
                </c:pt>
                <c:pt idx="8">
                  <c:v>10221</c:v>
                </c:pt>
                <c:pt idx="9">
                  <c:v>13569634</c:v>
                </c:pt>
                <c:pt idx="10">
                  <c:v>1808086</c:v>
                </c:pt>
                <c:pt idx="11">
                  <c:v>156614</c:v>
                </c:pt>
                <c:pt idx="12">
                  <c:v>39602</c:v>
                </c:pt>
                <c:pt idx="13">
                  <c:v>10075</c:v>
                </c:pt>
                <c:pt idx="14">
                  <c:v>63696</c:v>
                </c:pt>
                <c:pt idx="15">
                  <c:v>65079</c:v>
                </c:pt>
                <c:pt idx="16">
                  <c:v>22192</c:v>
                </c:pt>
                <c:pt idx="17">
                  <c:v>29068</c:v>
                </c:pt>
                <c:pt idx="18">
                  <c:v>5501</c:v>
                </c:pt>
                <c:pt idx="19">
                  <c:v>95003</c:v>
                </c:pt>
                <c:pt idx="20">
                  <c:v>229837</c:v>
                </c:pt>
                <c:pt idx="21">
                  <c:v>13692</c:v>
                </c:pt>
                <c:pt idx="22">
                  <c:v>195006</c:v>
                </c:pt>
                <c:pt idx="23">
                  <c:v>21074</c:v>
                </c:pt>
                <c:pt idx="24">
                  <c:v>561131</c:v>
                </c:pt>
                <c:pt idx="25">
                  <c:v>16641025</c:v>
                </c:pt>
              </c:numCache>
            </c:numRef>
          </c:val>
        </c:ser>
        <c:dLbls>
          <c:showVal val="1"/>
        </c:dLbls>
        <c:shape val="box"/>
        <c:axId val="32076160"/>
        <c:axId val="32077696"/>
        <c:axId val="0"/>
      </c:bar3DChart>
      <c:catAx>
        <c:axId val="32076160"/>
        <c:scaling>
          <c:orientation val="minMax"/>
        </c:scaling>
        <c:axPos val="b"/>
        <c:majorTickMark val="none"/>
        <c:tickLblPos val="nextTo"/>
        <c:txPr>
          <a:bodyPr/>
          <a:lstStyle/>
          <a:p>
            <a:pPr>
              <a:defRPr>
                <a:solidFill>
                  <a:schemeClr val="bg1"/>
                </a:solidFill>
              </a:defRPr>
            </a:pPr>
            <a:endParaRPr lang="en-US"/>
          </a:p>
        </c:txPr>
        <c:crossAx val="32077696"/>
        <c:crosses val="autoZero"/>
        <c:auto val="1"/>
        <c:lblAlgn val="ctr"/>
        <c:lblOffset val="100"/>
      </c:catAx>
      <c:valAx>
        <c:axId val="32077696"/>
        <c:scaling>
          <c:orientation val="minMax"/>
        </c:scaling>
        <c:delete val="1"/>
        <c:axPos val="l"/>
        <c:numFmt formatCode="_(* #,##0_);_(* \(#,##0\);_(* &quot;-&quot;??_);_(@_)" sourceLinked="1"/>
        <c:majorTickMark val="none"/>
        <c:tickLblPos val="nextTo"/>
        <c:crossAx val="32076160"/>
        <c:crosses val="autoZero"/>
        <c:crossBetween val="between"/>
      </c:valAx>
      <c:spPr>
        <a:noFill/>
        <a:ln>
          <a:noFill/>
        </a:ln>
      </c:spPr>
    </c:plotArea>
    <c:plotVisOnly val="1"/>
  </c:chart>
  <c:spPr>
    <a:noFill/>
    <a:ln>
      <a:noFill/>
    </a:ln>
  </c:sp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7" tIns="46585" rIns="93167" bIns="46585" numCol="1" anchor="t" anchorCtr="0" compatLnSpc="1">
            <a:prstTxWarp prst="textNoShape">
              <a:avLst/>
            </a:prstTxWarp>
          </a:bodyPr>
          <a:lstStyle>
            <a:lvl1pPr defTabSz="931863">
              <a:spcBef>
                <a:spcPct val="0"/>
              </a:spcBef>
              <a:buFontTx/>
              <a:buNone/>
              <a:defRPr sz="1200" dirty="0">
                <a:cs typeface="+mn-cs"/>
              </a:defRPr>
            </a:lvl1pPr>
          </a:lstStyle>
          <a:p>
            <a:pPr>
              <a:defRPr/>
            </a:pPr>
            <a:endParaRPr lang="en-US"/>
          </a:p>
        </p:txBody>
      </p:sp>
      <p:sp>
        <p:nvSpPr>
          <p:cNvPr id="173059"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7" tIns="46585" rIns="93167" bIns="46585" numCol="1" anchor="t" anchorCtr="0" compatLnSpc="1">
            <a:prstTxWarp prst="textNoShape">
              <a:avLst/>
            </a:prstTxWarp>
          </a:bodyPr>
          <a:lstStyle>
            <a:lvl1pPr algn="r" defTabSz="931863">
              <a:spcBef>
                <a:spcPct val="0"/>
              </a:spcBef>
              <a:buFontTx/>
              <a:buNone/>
              <a:defRPr sz="1200" dirty="0">
                <a:cs typeface="+mn-cs"/>
              </a:defRPr>
            </a:lvl1pPr>
          </a:lstStyle>
          <a:p>
            <a:pPr>
              <a:defRPr/>
            </a:pPr>
            <a:endParaRPr lang="en-US"/>
          </a:p>
        </p:txBody>
      </p:sp>
      <p:sp>
        <p:nvSpPr>
          <p:cNvPr id="173060"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7" tIns="46585" rIns="93167" bIns="46585" numCol="1" anchor="b" anchorCtr="0" compatLnSpc="1">
            <a:prstTxWarp prst="textNoShape">
              <a:avLst/>
            </a:prstTxWarp>
          </a:bodyPr>
          <a:lstStyle>
            <a:lvl1pPr defTabSz="931863">
              <a:spcBef>
                <a:spcPct val="0"/>
              </a:spcBef>
              <a:buFontTx/>
              <a:buNone/>
              <a:defRPr sz="1200" dirty="0">
                <a:cs typeface="+mn-cs"/>
              </a:defRPr>
            </a:lvl1pPr>
          </a:lstStyle>
          <a:p>
            <a:pPr>
              <a:defRPr/>
            </a:pPr>
            <a:endParaRPr lang="en-US"/>
          </a:p>
        </p:txBody>
      </p:sp>
      <p:sp>
        <p:nvSpPr>
          <p:cNvPr id="173061"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7" tIns="46585" rIns="93167" bIns="46585" numCol="1" anchor="b" anchorCtr="0" compatLnSpc="1">
            <a:prstTxWarp prst="textNoShape">
              <a:avLst/>
            </a:prstTxWarp>
          </a:bodyPr>
          <a:lstStyle>
            <a:lvl1pPr algn="r" defTabSz="931863">
              <a:spcBef>
                <a:spcPct val="0"/>
              </a:spcBef>
              <a:buFontTx/>
              <a:buNone/>
              <a:defRPr sz="1200">
                <a:cs typeface="+mn-cs"/>
              </a:defRPr>
            </a:lvl1pPr>
          </a:lstStyle>
          <a:p>
            <a:pPr>
              <a:defRPr/>
            </a:pPr>
            <a:fld id="{1BDBDE92-EA27-4532-964B-2D23F59E8B63}"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7" tIns="46585" rIns="93167" bIns="46585" numCol="1" anchor="t" anchorCtr="0" compatLnSpc="1">
            <a:prstTxWarp prst="textNoShape">
              <a:avLst/>
            </a:prstTxWarp>
          </a:bodyPr>
          <a:lstStyle>
            <a:lvl1pPr defTabSz="931863">
              <a:spcBef>
                <a:spcPct val="0"/>
              </a:spcBef>
              <a:buFontTx/>
              <a:buNone/>
              <a:defRPr sz="1200" dirty="0">
                <a:cs typeface="+mn-cs"/>
              </a:defRPr>
            </a:lvl1pPr>
          </a:lstStyle>
          <a:p>
            <a:pPr>
              <a:defRPr/>
            </a:pPr>
            <a:endParaRPr lang="en-US"/>
          </a:p>
        </p:txBody>
      </p:sp>
      <p:sp>
        <p:nvSpPr>
          <p:cNvPr id="39939"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7" tIns="46585" rIns="93167" bIns="46585" numCol="1" anchor="t" anchorCtr="0" compatLnSpc="1">
            <a:prstTxWarp prst="textNoShape">
              <a:avLst/>
            </a:prstTxWarp>
          </a:bodyPr>
          <a:lstStyle>
            <a:lvl1pPr algn="r" defTabSz="931863">
              <a:spcBef>
                <a:spcPct val="0"/>
              </a:spcBef>
              <a:buFontTx/>
              <a:buNone/>
              <a:defRPr sz="1200" dirty="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7" tIns="46585" rIns="93167" bIns="4658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9942"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7" tIns="46585" rIns="93167" bIns="46585" numCol="1" anchor="b" anchorCtr="0" compatLnSpc="1">
            <a:prstTxWarp prst="textNoShape">
              <a:avLst/>
            </a:prstTxWarp>
          </a:bodyPr>
          <a:lstStyle>
            <a:lvl1pPr defTabSz="931863">
              <a:spcBef>
                <a:spcPct val="0"/>
              </a:spcBef>
              <a:buFontTx/>
              <a:buNone/>
              <a:defRPr sz="1200" dirty="0">
                <a:cs typeface="+mn-cs"/>
              </a:defRPr>
            </a:lvl1pPr>
          </a:lstStyle>
          <a:p>
            <a:pPr>
              <a:defRPr/>
            </a:pPr>
            <a:endParaRPr lang="en-US"/>
          </a:p>
        </p:txBody>
      </p:sp>
      <p:sp>
        <p:nvSpPr>
          <p:cNvPr id="39943"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7" tIns="46585" rIns="93167" bIns="46585" numCol="1" anchor="b" anchorCtr="0" compatLnSpc="1">
            <a:prstTxWarp prst="textNoShape">
              <a:avLst/>
            </a:prstTxWarp>
          </a:bodyPr>
          <a:lstStyle>
            <a:lvl1pPr algn="r" defTabSz="931863">
              <a:spcBef>
                <a:spcPct val="0"/>
              </a:spcBef>
              <a:buFontTx/>
              <a:buNone/>
              <a:defRPr sz="1200">
                <a:cs typeface="+mn-cs"/>
              </a:defRPr>
            </a:lvl1pPr>
          </a:lstStyle>
          <a:p>
            <a:pPr>
              <a:defRPr/>
            </a:pPr>
            <a:fld id="{A251EB7B-A403-4292-8073-72ED2242EB90}"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C1AA6044-6DF8-472A-BDB1-9D8AED69D200}" type="slidenum">
              <a:rPr lang="en-US" smtClean="0">
                <a:cs typeface="Arial" charset="0"/>
              </a:rPr>
              <a:pPr/>
              <a:t>1</a:t>
            </a:fld>
            <a:endParaRPr lang="en-US" smtClean="0">
              <a:cs typeface="Arial" charset="0"/>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med" advTm="2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2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advTm="2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2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2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spd="med" advTm="2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advTm="2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advTm="2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advTm="2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2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2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2000">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2000">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99"/>
            </a:gs>
            <a:gs pos="100000">
              <a:srgbClr val="000047"/>
            </a:gs>
          </a:gsLst>
          <a:lin ang="5400000" scaled="1"/>
        </a:gradFill>
        <a:effectLst/>
      </p:bgPr>
    </p:bg>
    <p:spTree>
      <p:nvGrpSpPr>
        <p:cNvPr id="1" name=""/>
        <p:cNvGrpSpPr/>
        <p:nvPr/>
      </p:nvGrpSpPr>
      <p:grpSpPr>
        <a:xfrm>
          <a:off x="0" y="0"/>
          <a:ext cx="0" cy="0"/>
          <a:chOff x="0" y="0"/>
          <a:chExt cx="0" cy="0"/>
        </a:xfrm>
      </p:grpSpPr>
      <p:pic>
        <p:nvPicPr>
          <p:cNvPr id="1026" name="Picture 2" descr="osostopbanner"/>
          <p:cNvPicPr>
            <a:picLocks noChangeAspect="1" noChangeArrowheads="1"/>
          </p:cNvPicPr>
          <p:nvPr/>
        </p:nvPicPr>
        <p:blipFill>
          <a:blip r:embed="rId15"/>
          <a:srcRect/>
          <a:stretch>
            <a:fillRect/>
          </a:stretch>
        </p:blipFill>
        <p:spPr bwMode="auto">
          <a:xfrm>
            <a:off x="0" y="0"/>
            <a:ext cx="3552825" cy="609600"/>
          </a:xfrm>
          <a:prstGeom prst="rect">
            <a:avLst/>
          </a:prstGeom>
          <a:noFill/>
          <a:ln w="9525">
            <a:noFill/>
            <a:miter lim="800000"/>
            <a:headEnd/>
            <a:tailEnd/>
          </a:ln>
        </p:spPr>
      </p:pic>
      <p:sp>
        <p:nvSpPr>
          <p:cNvPr id="286723" name="Rectangle 3"/>
          <p:cNvSpPr>
            <a:spLocks noChangeArrowheads="1"/>
          </p:cNvSpPr>
          <p:nvPr/>
        </p:nvSpPr>
        <p:spPr bwMode="auto">
          <a:xfrm>
            <a:off x="685800" y="2130425"/>
            <a:ext cx="7772400" cy="1470025"/>
          </a:xfrm>
          <a:prstGeom prst="rect">
            <a:avLst/>
          </a:prstGeom>
          <a:noFill/>
          <a:ln w="9525">
            <a:noFill/>
            <a:miter lim="800000"/>
            <a:headEnd/>
            <a:tailEnd/>
          </a:ln>
          <a:effectLst/>
        </p:spPr>
        <p:txBody>
          <a:bodyPr anchor="ctr"/>
          <a:lstStyle/>
          <a:p>
            <a:pPr algn="ctr">
              <a:defRPr/>
            </a:pPr>
            <a:endParaRPr lang="en-US" sz="4400" dirty="0">
              <a:solidFill>
                <a:schemeClr val="tx2"/>
              </a:solidFill>
              <a:cs typeface="+mn-cs"/>
            </a:endParaRPr>
          </a:p>
        </p:txBody>
      </p:sp>
      <p:sp>
        <p:nvSpPr>
          <p:cNvPr id="286724" name="Rectangle 4"/>
          <p:cNvSpPr>
            <a:spLocks noChangeArrowheads="1"/>
          </p:cNvSpPr>
          <p:nvPr/>
        </p:nvSpPr>
        <p:spPr bwMode="auto">
          <a:xfrm>
            <a:off x="1371600" y="3886200"/>
            <a:ext cx="6400800" cy="1752600"/>
          </a:xfrm>
          <a:prstGeom prst="rect">
            <a:avLst/>
          </a:prstGeom>
          <a:noFill/>
          <a:ln w="9525">
            <a:noFill/>
            <a:miter lim="800000"/>
            <a:headEnd/>
            <a:tailEnd/>
          </a:ln>
          <a:effectLst/>
        </p:spPr>
        <p:txBody>
          <a:bodyPr/>
          <a:lstStyle/>
          <a:p>
            <a:pPr algn="ctr">
              <a:spcBef>
                <a:spcPct val="20000"/>
              </a:spcBef>
              <a:defRPr/>
            </a:pPr>
            <a:endParaRPr lang="en-US" dirty="0">
              <a:cs typeface="+mn-cs"/>
            </a:endParaRPr>
          </a:p>
        </p:txBody>
      </p:sp>
      <p:sp>
        <p:nvSpPr>
          <p:cNvPr id="286725" name="Text Box 5"/>
          <p:cNvSpPr txBox="1">
            <a:spLocks noChangeArrowheads="1"/>
          </p:cNvSpPr>
          <p:nvPr/>
        </p:nvSpPr>
        <p:spPr bwMode="auto">
          <a:xfrm>
            <a:off x="1855788" y="6424613"/>
            <a:ext cx="3397250" cy="336550"/>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dirty="0">
                <a:solidFill>
                  <a:srgbClr val="DDDDDD"/>
                </a:solidFill>
                <a:latin typeface="Garamond" pitchFamily="18" charset="0"/>
                <a:cs typeface="+mn-cs"/>
              </a:rPr>
              <a:t>Washington State Archives</a:t>
            </a:r>
          </a:p>
        </p:txBody>
      </p:sp>
      <p:sp>
        <p:nvSpPr>
          <p:cNvPr id="286726" name="Text Box 6"/>
          <p:cNvSpPr txBox="1">
            <a:spLocks noChangeArrowheads="1"/>
          </p:cNvSpPr>
          <p:nvPr/>
        </p:nvSpPr>
        <p:spPr bwMode="auto">
          <a:xfrm>
            <a:off x="4729163" y="6424613"/>
            <a:ext cx="3262312" cy="350837"/>
          </a:xfrm>
          <a:prstGeom prst="rect">
            <a:avLst/>
          </a:prstGeom>
          <a:noFill/>
          <a:ln w="9525">
            <a:noFill/>
            <a:miter lim="800000"/>
            <a:headEnd/>
            <a:tailEnd/>
          </a:ln>
          <a:effectLst/>
        </p:spPr>
        <p:txBody>
          <a:bodyPr>
            <a:spAutoFit/>
          </a:bodyPr>
          <a:lstStyle/>
          <a:p>
            <a:pPr eaLnBrk="0" hangingPunct="0">
              <a:spcBef>
                <a:spcPct val="50000"/>
              </a:spcBef>
              <a:defRPr/>
            </a:pPr>
            <a:r>
              <a:rPr lang="en-US" sz="1700" i="1" dirty="0">
                <a:solidFill>
                  <a:srgbClr val="DDDDDD"/>
                </a:solidFill>
                <a:latin typeface="Hancock" pitchFamily="66" charset="0"/>
                <a:cs typeface="+mn-cs"/>
              </a:rPr>
              <a:t>Documenting Democracy</a:t>
            </a:r>
          </a:p>
        </p:txBody>
      </p:sp>
    </p:spTree>
  </p:cSld>
  <p:clrMap bg1="lt1" tx1="dk1" bg2="lt2" tx2="dk2" accent1="accent1" accent2="accent2" accent3="accent3" accent4="accent4" accent5="accent5" accent6="accent6" hlink="hlink" folHlink="folHlink"/>
  <p:sldLayoutIdLst>
    <p:sldLayoutId id="2147483669" r:id="rId1"/>
    <p:sldLayoutId id="2147483668" r:id="rId2"/>
    <p:sldLayoutId id="2147483667" r:id="rId3"/>
    <p:sldLayoutId id="2147483666" r:id="rId4"/>
    <p:sldLayoutId id="2147483665" r:id="rId5"/>
    <p:sldLayoutId id="2147483664" r:id="rId6"/>
    <p:sldLayoutId id="2147483663" r:id="rId7"/>
    <p:sldLayoutId id="2147483662" r:id="rId8"/>
    <p:sldLayoutId id="2147483661" r:id="rId9"/>
    <p:sldLayoutId id="2147483660" r:id="rId10"/>
    <p:sldLayoutId id="2147483659" r:id="rId11"/>
    <p:sldLayoutId id="2147483658" r:id="rId12"/>
    <p:sldLayoutId id="2147483657" r:id="rId13"/>
  </p:sldLayoutIdLst>
  <p:transition spd="med" advTm="2000">
    <p:fade thruBlk="1"/>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0" y="1665288"/>
            <a:ext cx="9144000" cy="1531937"/>
          </a:xfrm>
          <a:noFill/>
          <a:ln>
            <a:miter lim="800000"/>
            <a:headEnd/>
            <a:tailEnd/>
          </a:ln>
        </p:spPr>
        <p:txBody>
          <a:bodyPr vert="horz" wrap="square" lIns="91440" tIns="45720" rIns="91440" bIns="45720" numCol="1" anchor="t" anchorCtr="0" compatLnSpc="1">
            <a:prstTxWarp prst="textNoShape">
              <a:avLst/>
            </a:prstTxWarp>
          </a:bodyPr>
          <a:lstStyle/>
          <a:p>
            <a:r>
              <a:rPr lang="en-US" sz="4000" b="1" smtClean="0">
                <a:solidFill>
                  <a:schemeClr val="bg1"/>
                </a:solidFill>
                <a:latin typeface="ElegaGarmnd BT"/>
              </a:rPr>
              <a:t>Washington State Digital Archives</a:t>
            </a:r>
            <a:br>
              <a:rPr lang="en-US" sz="4000" b="1" smtClean="0">
                <a:solidFill>
                  <a:schemeClr val="bg1"/>
                </a:solidFill>
                <a:latin typeface="ElegaGarmnd BT"/>
              </a:rPr>
            </a:br>
            <a:r>
              <a:rPr lang="en-US" sz="4000" b="1" smtClean="0">
                <a:solidFill>
                  <a:schemeClr val="bg1"/>
                </a:solidFill>
                <a:latin typeface="ElegaGarmnd BT"/>
              </a:rPr>
              <a:t>Multi-State Preservation Consortium</a:t>
            </a:r>
            <a:r>
              <a:rPr lang="en-US" b="1" smtClean="0">
                <a:solidFill>
                  <a:srgbClr val="FF0000"/>
                </a:solidFill>
                <a:latin typeface="ElegaGarmnd BT"/>
              </a:rPr>
              <a:t/>
            </a:r>
            <a:br>
              <a:rPr lang="en-US" b="1" smtClean="0">
                <a:solidFill>
                  <a:srgbClr val="FF0000"/>
                </a:solidFill>
                <a:latin typeface="ElegaGarmnd BT"/>
              </a:rPr>
            </a:br>
            <a:endParaRPr lang="en-US" b="1" smtClean="0">
              <a:solidFill>
                <a:srgbClr val="FF0000"/>
              </a:solidFill>
              <a:latin typeface="ElegaGarmnd BT"/>
            </a:endParaRPr>
          </a:p>
        </p:txBody>
      </p:sp>
      <p:sp>
        <p:nvSpPr>
          <p:cNvPr id="2051" name="Rectangle 6"/>
          <p:cNvSpPr>
            <a:spLocks noChangeArrowheads="1"/>
          </p:cNvSpPr>
          <p:nvPr/>
        </p:nvSpPr>
        <p:spPr bwMode="auto">
          <a:xfrm>
            <a:off x="1371600" y="3727450"/>
            <a:ext cx="6248400" cy="2308225"/>
          </a:xfrm>
          <a:prstGeom prst="rect">
            <a:avLst/>
          </a:prstGeom>
          <a:noFill/>
          <a:ln w="9525" algn="ctr">
            <a:noFill/>
            <a:miter lim="800000"/>
            <a:headEnd/>
            <a:tailEnd/>
          </a:ln>
        </p:spPr>
        <p:txBody>
          <a:bodyPr>
            <a:spAutoFit/>
          </a:bodyPr>
          <a:lstStyle/>
          <a:p>
            <a:pPr marL="342900" indent="-342900" algn="ctr">
              <a:spcBef>
                <a:spcPct val="20000"/>
              </a:spcBef>
              <a:defRPr/>
            </a:pPr>
            <a:r>
              <a:rPr lang="en-US" sz="2400" dirty="0">
                <a:solidFill>
                  <a:schemeClr val="bg1"/>
                </a:solidFill>
                <a:latin typeface="ElegaGarmnd BT" pitchFamily="18" charset="0"/>
                <a:cs typeface="+mn-cs"/>
              </a:rPr>
              <a:t>Presented by:</a:t>
            </a:r>
          </a:p>
          <a:p>
            <a:pPr indent="-342900" algn="ctr">
              <a:spcBef>
                <a:spcPts val="0"/>
              </a:spcBef>
              <a:defRPr/>
            </a:pPr>
            <a:r>
              <a:rPr lang="en-US" b="1" dirty="0">
                <a:solidFill>
                  <a:srgbClr val="FFFF00"/>
                </a:solidFill>
                <a:latin typeface="ElegaGarmnd BT" pitchFamily="18" charset="0"/>
                <a:cs typeface="+mn-cs"/>
              </a:rPr>
              <a:t>Kerry Barbour</a:t>
            </a:r>
          </a:p>
          <a:p>
            <a:pPr indent="-342900" algn="ctr">
              <a:spcBef>
                <a:spcPts val="0"/>
              </a:spcBef>
              <a:defRPr/>
            </a:pPr>
            <a:r>
              <a:rPr lang="en-US" b="1" dirty="0">
                <a:solidFill>
                  <a:srgbClr val="FFFF00"/>
                </a:solidFill>
                <a:latin typeface="ElegaGarmnd BT" pitchFamily="18" charset="0"/>
                <a:cs typeface="+mn-cs"/>
              </a:rPr>
              <a:t>&amp;</a:t>
            </a:r>
          </a:p>
          <a:p>
            <a:pPr indent="-342900" algn="ctr">
              <a:spcBef>
                <a:spcPts val="0"/>
              </a:spcBef>
              <a:defRPr/>
            </a:pPr>
            <a:r>
              <a:rPr lang="en-US" b="1" dirty="0">
                <a:solidFill>
                  <a:srgbClr val="FFFF00"/>
                </a:solidFill>
                <a:latin typeface="ElegaGarmnd BT" pitchFamily="18" charset="0"/>
                <a:cs typeface="+mn-cs"/>
              </a:rPr>
              <a:t>Justin Jaffe</a:t>
            </a:r>
            <a:endParaRPr lang="en-US" b="1" dirty="0">
              <a:solidFill>
                <a:srgbClr val="FFFF00"/>
              </a:solidFill>
              <a:latin typeface="ElegaGarmnd BT" pitchFamily="18" charset="0"/>
              <a:cs typeface="+mn-cs"/>
            </a:endParaRPr>
          </a:p>
          <a:p>
            <a:pPr marL="342900" indent="-342900" algn="ctr">
              <a:defRPr/>
            </a:pPr>
            <a:r>
              <a:rPr lang="en-US" sz="2400" dirty="0">
                <a:solidFill>
                  <a:srgbClr val="FFFF00"/>
                </a:solidFill>
                <a:latin typeface="ElegaGarmnd BT" pitchFamily="18" charset="0"/>
                <a:cs typeface="+mn-cs"/>
              </a:rPr>
              <a:t>June 2009</a:t>
            </a:r>
            <a:endParaRPr lang="en-US" sz="2400" dirty="0">
              <a:solidFill>
                <a:srgbClr val="FFFF00"/>
              </a:solidFill>
              <a:latin typeface="ElegaGarmnd BT" pitchFamily="18" charset="0"/>
              <a:cs typeface="+mn-cs"/>
            </a:endParaRPr>
          </a:p>
        </p:txBody>
      </p:sp>
      <p:sp>
        <p:nvSpPr>
          <p:cNvPr id="17411" name="Text Box 7"/>
          <p:cNvSpPr txBox="1">
            <a:spLocks noChangeArrowheads="1"/>
          </p:cNvSpPr>
          <p:nvPr/>
        </p:nvSpPr>
        <p:spPr bwMode="auto">
          <a:xfrm>
            <a:off x="0" y="1138238"/>
            <a:ext cx="9144000" cy="641350"/>
          </a:xfrm>
          <a:prstGeom prst="rect">
            <a:avLst/>
          </a:prstGeom>
          <a:noFill/>
          <a:ln w="9525" algn="ctr">
            <a:noFill/>
            <a:miter lim="800000"/>
            <a:headEnd/>
            <a:tailEnd/>
          </a:ln>
        </p:spPr>
        <p:txBody>
          <a:bodyPr>
            <a:spAutoFit/>
          </a:bodyPr>
          <a:lstStyle/>
          <a:p>
            <a:pPr marL="342900" indent="-342900" algn="ctr">
              <a:spcBef>
                <a:spcPct val="50000"/>
              </a:spcBef>
            </a:pPr>
            <a:r>
              <a:rPr lang="en-US" sz="3600" b="1" i="1">
                <a:solidFill>
                  <a:srgbClr val="FF0000"/>
                </a:solidFill>
                <a:latin typeface="ElegaGarmnd BT"/>
              </a:rPr>
              <a:t>Ingestion and Indigestion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99"/>
            </a:gs>
            <a:gs pos="100000">
              <a:srgbClr val="000047"/>
            </a:gs>
          </a:gsLst>
          <a:lin ang="5400000" scaled="1"/>
        </a:gradFill>
        <a:effectLst/>
      </p:bgPr>
    </p:bg>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Digital Archives Mission</a:t>
            </a:r>
          </a:p>
        </p:txBody>
      </p:sp>
      <p:sp>
        <p:nvSpPr>
          <p:cNvPr id="1945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The Washington State Digital Archives is the nation's first archives dedicated specifically to the preservation of electronic (born digital) records from State and Local agencies that have permanent, legal, fiscal or historical value</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Digital WAC</a:t>
            </a:r>
            <a:br>
              <a:rPr lang="en-US" b="1" smtClean="0">
                <a:solidFill>
                  <a:srgbClr val="FFFF00"/>
                </a:solidFill>
                <a:latin typeface="ElegaGarmnd BT"/>
              </a:rPr>
            </a:br>
            <a:r>
              <a:rPr lang="en-US" sz="2400" smtClean="0">
                <a:solidFill>
                  <a:srgbClr val="FFFF00"/>
                </a:solidFill>
              </a:rPr>
              <a:t>434-662</a:t>
            </a:r>
            <a:endParaRPr lang="en-US" smtClean="0">
              <a:solidFill>
                <a:srgbClr val="FFFF00"/>
              </a:solidFill>
            </a:endParaRPr>
          </a:p>
        </p:txBody>
      </p:sp>
      <p:sp>
        <p:nvSpPr>
          <p:cNvPr id="20482" name="Rectangle 3"/>
          <p:cNvSpPr>
            <a:spLocks noGrp="1" noChangeArrowheads="1"/>
          </p:cNvSpPr>
          <p:nvPr>
            <p:ph type="body" idx="1"/>
          </p:nvPr>
        </p:nvSpPr>
        <p:spPr bwMode="auto">
          <a:xfrm>
            <a:off x="457200" y="1905000"/>
            <a:ext cx="8229600" cy="4724400"/>
          </a:xfrm>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Section 130  in effect as of January 2009.  (For example, auditor and court records. ) </a:t>
            </a:r>
          </a:p>
          <a:p>
            <a:r>
              <a:rPr lang="en-US" smtClean="0">
                <a:solidFill>
                  <a:schemeClr val="bg1"/>
                </a:solidFill>
              </a:rPr>
              <a:t>Section 140 and 150 go into effective January 2010 – State Agencies are mandated to send electronic records to DA</a:t>
            </a:r>
          </a:p>
          <a:p>
            <a:pPr lvl="1"/>
            <a:r>
              <a:rPr lang="en-US" sz="3200" smtClean="0">
                <a:solidFill>
                  <a:schemeClr val="bg1"/>
                </a:solidFill>
              </a:rPr>
              <a:t>Archiving E-mail</a:t>
            </a:r>
          </a:p>
          <a:p>
            <a:pPr lvl="1"/>
            <a:r>
              <a:rPr lang="en-US" sz="3200" smtClean="0">
                <a:solidFill>
                  <a:schemeClr val="bg1"/>
                </a:solidFill>
              </a:rPr>
              <a:t>Archiving Websites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Technology Challenges</a:t>
            </a:r>
          </a:p>
        </p:txBody>
      </p:sp>
      <p:sp>
        <p:nvSpPr>
          <p:cNvPr id="21506"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Data received in many different formats e.g., multiple auditor systems, Clerk of Courts, audio etc. </a:t>
            </a:r>
          </a:p>
          <a:p>
            <a:r>
              <a:rPr lang="en-US" smtClean="0">
                <a:solidFill>
                  <a:schemeClr val="bg1"/>
                </a:solidFill>
              </a:rPr>
              <a:t>Data received from multiple customers: Minutes/Resolutions/Ordinances from Health Departments, Fire Districts, and County Auditors.</a:t>
            </a:r>
          </a:p>
          <a:p>
            <a:r>
              <a:rPr lang="en-US" smtClean="0">
                <a:solidFill>
                  <a:schemeClr val="bg1"/>
                </a:solidFill>
              </a:rPr>
              <a:t>Different fees per partner agency</a:t>
            </a:r>
          </a:p>
          <a:p>
            <a:r>
              <a:rPr lang="en-US" smtClean="0">
                <a:solidFill>
                  <a:schemeClr val="bg1"/>
                </a:solidFill>
              </a:rPr>
              <a:t>Rapid increase of records – sheer volume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bwMode="auto">
          <a:xfrm>
            <a:off x="228600" y="685800"/>
            <a:ext cx="87630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Ingestion Capacity - </a:t>
            </a:r>
            <a:r>
              <a:rPr lang="en-US" sz="4000" b="1" smtClean="0">
                <a:solidFill>
                  <a:srgbClr val="FFFF00"/>
                </a:solidFill>
                <a:latin typeface="ElegaGarmnd BT"/>
              </a:rPr>
              <a:t>Auditor Data</a:t>
            </a:r>
            <a:r>
              <a:rPr lang="en-US" smtClean="0">
                <a:solidFill>
                  <a:schemeClr val="bg1"/>
                </a:solidFill>
              </a:rPr>
              <a:t/>
            </a:r>
            <a:br>
              <a:rPr lang="en-US" smtClean="0">
                <a:solidFill>
                  <a:schemeClr val="bg1"/>
                </a:solidFill>
              </a:rPr>
            </a:br>
            <a:endParaRPr lang="en-US" b="1" smtClean="0">
              <a:solidFill>
                <a:srgbClr val="FFFF00"/>
              </a:solidFill>
              <a:latin typeface="ElegaGarmnd BT"/>
            </a:endParaRPr>
          </a:p>
        </p:txBody>
      </p:sp>
      <p:sp>
        <p:nvSpPr>
          <p:cNvPr id="22530"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smtClean="0">
                <a:solidFill>
                  <a:schemeClr val="bg1"/>
                </a:solidFill>
              </a:rPr>
              <a:t>Indexes only with no images -  Process 10,000 indexes per minute for a total of 14,400,000 indexes a day.</a:t>
            </a:r>
          </a:p>
          <a:p>
            <a:pPr>
              <a:lnSpc>
                <a:spcPct val="80000"/>
              </a:lnSpc>
            </a:pPr>
            <a:endParaRPr lang="en-US" smtClean="0">
              <a:solidFill>
                <a:schemeClr val="bg1"/>
              </a:solidFill>
            </a:endParaRPr>
          </a:p>
          <a:p>
            <a:pPr>
              <a:lnSpc>
                <a:spcPct val="80000"/>
              </a:lnSpc>
            </a:pPr>
            <a:r>
              <a:rPr lang="en-US" smtClean="0">
                <a:solidFill>
                  <a:schemeClr val="bg1"/>
                </a:solidFill>
              </a:rPr>
              <a:t>Indexes with one associated image  - Process 1,600 images and indexes a minute for a total of 2,304,000 a day.</a:t>
            </a:r>
          </a:p>
          <a:p>
            <a:pPr>
              <a:lnSpc>
                <a:spcPct val="80000"/>
              </a:lnSpc>
            </a:pPr>
            <a:endParaRPr lang="en-US" smtClean="0">
              <a:solidFill>
                <a:schemeClr val="bg1"/>
              </a:solidFill>
            </a:endParaRPr>
          </a:p>
          <a:p>
            <a:pPr>
              <a:lnSpc>
                <a:spcPct val="80000"/>
              </a:lnSpc>
            </a:pPr>
            <a:r>
              <a:rPr lang="en-US" smtClean="0">
                <a:solidFill>
                  <a:schemeClr val="bg1"/>
                </a:solidFill>
              </a:rPr>
              <a:t>Indexes with four associated images - Process 400 images and indexes a minute for a total of 576,000 total records a day.</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4"/>
          <p:cNvSpPr>
            <a:spLocks noGrp="1" noChangeArrowheads="1"/>
          </p:cNvSpPr>
          <p:nvPr>
            <p:ph type="title"/>
          </p:nvPr>
        </p:nvSpPr>
        <p:spPr bwMode="auto">
          <a:xfrm>
            <a:off x="152400" y="685800"/>
            <a:ext cx="88392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Washington Customers by Type</a:t>
            </a:r>
          </a:p>
        </p:txBody>
      </p:sp>
      <p:graphicFrame>
        <p:nvGraphicFramePr>
          <p:cNvPr id="9218" name="Object 3"/>
          <p:cNvGraphicFramePr>
            <a:graphicFrameLocks noChangeAspect="1"/>
          </p:cNvGraphicFramePr>
          <p:nvPr>
            <p:ph idx="1"/>
          </p:nvPr>
        </p:nvGraphicFramePr>
        <p:xfrm>
          <a:off x="1981200" y="2197100"/>
          <a:ext cx="5181600" cy="3370263"/>
        </p:xfrm>
        <a:graphic>
          <a:graphicData uri="http://schemas.openxmlformats.org/presentationml/2006/ole">
            <p:oleObj spid="_x0000_s9218" name="Worksheet" r:id="rId3" imgW="5476741" imgH="3562231" progId="Excel.Sheet.8">
              <p:embed/>
            </p:oleObj>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p:cNvSpPr>
            <a:spLocks noGrp="1" noChangeArrowheads="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Records by Customer Type</a:t>
            </a:r>
          </a:p>
        </p:txBody>
      </p:sp>
      <p:graphicFrame>
        <p:nvGraphicFramePr>
          <p:cNvPr id="10242" name="Object 3"/>
          <p:cNvGraphicFramePr>
            <a:graphicFrameLocks noChangeAspect="1"/>
          </p:cNvGraphicFramePr>
          <p:nvPr>
            <p:ph idx="1"/>
          </p:nvPr>
        </p:nvGraphicFramePr>
        <p:xfrm>
          <a:off x="2057400" y="2133600"/>
          <a:ext cx="4953000" cy="3506788"/>
        </p:xfrm>
        <a:graphic>
          <a:graphicData uri="http://schemas.openxmlformats.org/presentationml/2006/ole">
            <p:oleObj spid="_x0000_s10242" name="Worksheet" r:id="rId3" imgW="5562600" imgH="4000500" progId="Excel.Sheet.8">
              <p:embed/>
            </p:oleObj>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Upcoming Projects</a:t>
            </a:r>
          </a:p>
        </p:txBody>
      </p:sp>
      <p:sp>
        <p:nvSpPr>
          <p:cNvPr id="27650" name="Content Placeholder 2"/>
          <p:cNvSpPr>
            <a:spLocks noGrp="1"/>
          </p:cNvSpPr>
          <p:nvPr>
            <p:ph idx="1"/>
          </p:nvPr>
        </p:nvSpPr>
        <p:spPr bwMode="auto">
          <a:xfrm>
            <a:off x="457200" y="1600200"/>
            <a:ext cx="8305800" cy="5029200"/>
          </a:xfrm>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E-mail archiving </a:t>
            </a:r>
          </a:p>
          <a:p>
            <a:r>
              <a:rPr lang="en-US" smtClean="0">
                <a:solidFill>
                  <a:schemeClr val="bg1"/>
                </a:solidFill>
              </a:rPr>
              <a:t>Develop tools to Spider Websites</a:t>
            </a:r>
          </a:p>
          <a:p>
            <a:r>
              <a:rPr lang="en-US" smtClean="0">
                <a:solidFill>
                  <a:schemeClr val="bg1"/>
                </a:solidFill>
              </a:rPr>
              <a:t>Desktop Documents Archiving</a:t>
            </a:r>
          </a:p>
          <a:p>
            <a:pPr lvl="1"/>
            <a:r>
              <a:rPr lang="en-US" smtClean="0">
                <a:solidFill>
                  <a:schemeClr val="bg1"/>
                </a:solidFill>
              </a:rPr>
              <a:t>Provide for text search</a:t>
            </a:r>
          </a:p>
          <a:p>
            <a:r>
              <a:rPr lang="en-US" smtClean="0">
                <a:solidFill>
                  <a:schemeClr val="bg1"/>
                </a:solidFill>
              </a:rPr>
              <a:t>Develop a redaction tool</a:t>
            </a:r>
          </a:p>
          <a:p>
            <a:pPr lvl="1"/>
            <a:r>
              <a:rPr lang="en-US" sz="3200" smtClean="0">
                <a:solidFill>
                  <a:schemeClr val="bg1"/>
                </a:solidFill>
              </a:rPr>
              <a:t>Internal and customer</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Upcoming Projects</a:t>
            </a:r>
          </a:p>
        </p:txBody>
      </p:sp>
      <p:sp>
        <p:nvSpPr>
          <p:cNvPr id="28674" name="Content Placeholder 2"/>
          <p:cNvSpPr>
            <a:spLocks noGrp="1"/>
          </p:cNvSpPr>
          <p:nvPr>
            <p:ph idx="1"/>
          </p:nvPr>
        </p:nvSpPr>
        <p:spPr bwMode="auto">
          <a:xfrm>
            <a:off x="457200" y="1600200"/>
            <a:ext cx="8305800" cy="5029200"/>
          </a:xfrm>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Disaster Recovery Exercise for DA</a:t>
            </a:r>
          </a:p>
          <a:p>
            <a:r>
              <a:rPr lang="en-US" smtClean="0">
                <a:solidFill>
                  <a:schemeClr val="bg1"/>
                </a:solidFill>
              </a:rPr>
              <a:t>Automate ingestion process for Clerk of Courts and Auditors.</a:t>
            </a:r>
          </a:p>
          <a:p>
            <a:r>
              <a:rPr lang="en-US" smtClean="0">
                <a:solidFill>
                  <a:schemeClr val="bg1"/>
                </a:solidFill>
              </a:rPr>
              <a:t>Redesign our Digital Archives Website</a:t>
            </a:r>
          </a:p>
          <a:p>
            <a:pPr lvl="1">
              <a:buFontTx/>
              <a:buNone/>
            </a:pPr>
            <a:r>
              <a:rPr lang="en-US" sz="3200" smtClean="0">
                <a:solidFill>
                  <a:schemeClr val="bg1"/>
                </a:solidFill>
              </a:rPr>
              <a:t>– Customer centered.</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Partners</a:t>
            </a:r>
          </a:p>
        </p:txBody>
      </p:sp>
      <p:sp>
        <p:nvSpPr>
          <p:cNvPr id="29698"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Eastern Washington University</a:t>
            </a:r>
          </a:p>
          <a:p>
            <a:r>
              <a:rPr lang="en-US" smtClean="0">
                <a:solidFill>
                  <a:schemeClr val="bg1"/>
                </a:solidFill>
              </a:rPr>
              <a:t>Microsoft</a:t>
            </a:r>
          </a:p>
          <a:p>
            <a:r>
              <a:rPr lang="en-US" smtClean="0">
                <a:solidFill>
                  <a:schemeClr val="bg1"/>
                </a:solidFill>
              </a:rPr>
              <a:t>Library of Congress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The Demonstration</a:t>
            </a:r>
          </a:p>
        </p:txBody>
      </p:sp>
      <p:sp>
        <p:nvSpPr>
          <p:cNvPr id="30722"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NDIIPP partnership between Washington and the Library of Congress began November 1, 2007.</a:t>
            </a:r>
          </a:p>
          <a:p>
            <a:endParaRPr lang="en-US" smtClean="0">
              <a:solidFill>
                <a:schemeClr val="bg1"/>
              </a:solidFill>
            </a:endParaRPr>
          </a:p>
          <a:p>
            <a:r>
              <a:rPr lang="en-US" smtClean="0">
                <a:solidFill>
                  <a:schemeClr val="bg1"/>
                </a:solidFill>
              </a:rPr>
              <a:t>Kickoff meeting for the first four partners in March 2008.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Content Placeholder 7"/>
          <p:cNvSpPr>
            <a:spLocks noGrp="1"/>
          </p:cNvSpPr>
          <p:nvPr>
            <p:ph sz="half" idx="1"/>
          </p:nvPr>
        </p:nvSpPr>
        <p:spPr bwMode="auto">
          <a:xfrm>
            <a:off x="6324600" y="1600200"/>
            <a:ext cx="2819400" cy="4525963"/>
          </a:xfrm>
          <a:noFill/>
          <a:ln>
            <a:miter lim="800000"/>
            <a:headEnd/>
            <a:tailEnd/>
          </a:ln>
        </p:spPr>
        <p:txBody>
          <a:bodyPr vert="horz" wrap="square" lIns="91440" tIns="45720" rIns="91440" bIns="45720" numCol="1" anchor="t" anchorCtr="0" compatLnSpc="1">
            <a:prstTxWarp prst="textNoShape">
              <a:avLst/>
            </a:prstTxWarp>
          </a:bodyPr>
          <a:lstStyle/>
          <a:p>
            <a:r>
              <a:rPr lang="en-US" sz="2400" smtClean="0">
                <a:solidFill>
                  <a:schemeClr val="bg1"/>
                </a:solidFill>
              </a:rPr>
              <a:t>Colorado</a:t>
            </a:r>
          </a:p>
          <a:p>
            <a:r>
              <a:rPr lang="en-US" sz="2400" smtClean="0">
                <a:solidFill>
                  <a:schemeClr val="bg1"/>
                </a:solidFill>
              </a:rPr>
              <a:t>Idaho</a:t>
            </a:r>
          </a:p>
          <a:p>
            <a:r>
              <a:rPr lang="en-US" sz="2400" smtClean="0">
                <a:solidFill>
                  <a:schemeClr val="bg1"/>
                </a:solidFill>
              </a:rPr>
              <a:t>Indiana</a:t>
            </a:r>
          </a:p>
          <a:p>
            <a:r>
              <a:rPr lang="en-US" sz="2400" smtClean="0">
                <a:solidFill>
                  <a:schemeClr val="bg1"/>
                </a:solidFill>
              </a:rPr>
              <a:t>Louisiana</a:t>
            </a:r>
          </a:p>
          <a:p>
            <a:r>
              <a:rPr lang="en-US" sz="2400" smtClean="0">
                <a:solidFill>
                  <a:schemeClr val="bg1"/>
                </a:solidFill>
              </a:rPr>
              <a:t>Montana</a:t>
            </a:r>
          </a:p>
          <a:p>
            <a:r>
              <a:rPr lang="en-US" sz="2400" smtClean="0">
                <a:solidFill>
                  <a:schemeClr val="bg1"/>
                </a:solidFill>
              </a:rPr>
              <a:t>Nevada</a:t>
            </a:r>
          </a:p>
          <a:p>
            <a:r>
              <a:rPr lang="en-US" sz="2400" smtClean="0">
                <a:solidFill>
                  <a:schemeClr val="bg1"/>
                </a:solidFill>
              </a:rPr>
              <a:t>North Carolina</a:t>
            </a:r>
          </a:p>
          <a:p>
            <a:r>
              <a:rPr lang="en-US" sz="2400" smtClean="0">
                <a:solidFill>
                  <a:schemeClr val="bg1"/>
                </a:solidFill>
              </a:rPr>
              <a:t>Oregon</a:t>
            </a:r>
          </a:p>
          <a:p>
            <a:r>
              <a:rPr lang="en-US" sz="2400" smtClean="0">
                <a:solidFill>
                  <a:schemeClr val="bg1"/>
                </a:solidFill>
              </a:rPr>
              <a:t>Washington</a:t>
            </a:r>
          </a:p>
        </p:txBody>
      </p:sp>
      <p:sp>
        <p:nvSpPr>
          <p:cNvPr id="31746" name="Title 1"/>
          <p:cNvSpPr>
            <a:spLocks noGrp="1"/>
          </p:cNvSpPr>
          <p:nvPr>
            <p:ph type="title" idx="4294967295"/>
          </p:nvPr>
        </p:nvSpPr>
        <p:spPr bwMode="auto">
          <a:xfrm>
            <a:off x="0" y="685800"/>
            <a:ext cx="9144000" cy="762000"/>
          </a:xfrm>
          <a:prstGeom prst="rect">
            <a:avLst/>
          </a:prstGeom>
          <a:noFill/>
          <a:ln>
            <a:miter lim="800000"/>
            <a:headEnd/>
            <a:tailEnd/>
          </a:ln>
        </p:spPr>
        <p:txBody>
          <a:bodyPr anchor="ctr"/>
          <a:lstStyle/>
          <a:p>
            <a:r>
              <a:rPr lang="en-US" b="1" smtClean="0">
                <a:solidFill>
                  <a:srgbClr val="FFFF00"/>
                </a:solidFill>
                <a:latin typeface="ElegaGarmnd BT"/>
              </a:rPr>
              <a:t>Who Are Our State Partners?</a:t>
            </a:r>
          </a:p>
        </p:txBody>
      </p:sp>
      <p:pic>
        <p:nvPicPr>
          <p:cNvPr id="31747" name="Picture 3" descr="D:\My Stuff\Pics\Partner_Map_6-16-2009.png"/>
          <p:cNvPicPr>
            <a:picLocks noChangeAspect="1" noChangeArrowheads="1"/>
          </p:cNvPicPr>
          <p:nvPr/>
        </p:nvPicPr>
        <p:blipFill>
          <a:blip r:embed="rId2"/>
          <a:srcRect/>
          <a:stretch>
            <a:fillRect/>
          </a:stretch>
        </p:blipFill>
        <p:spPr bwMode="auto">
          <a:xfrm>
            <a:off x="555625" y="1752600"/>
            <a:ext cx="5692775" cy="3733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idx="4294967295"/>
          </p:nvPr>
        </p:nvSpPr>
        <p:spPr bwMode="auto">
          <a:xfrm>
            <a:off x="0" y="685800"/>
            <a:ext cx="9144000" cy="762000"/>
          </a:xfrm>
          <a:prstGeom prst="rect">
            <a:avLst/>
          </a:prstGeom>
          <a:noFill/>
          <a:ln>
            <a:miter lim="800000"/>
            <a:headEnd/>
            <a:tailEnd/>
          </a:ln>
        </p:spPr>
        <p:txBody>
          <a:bodyPr anchor="ctr"/>
          <a:lstStyle/>
          <a:p>
            <a:r>
              <a:rPr lang="en-US" b="1" smtClean="0">
                <a:solidFill>
                  <a:srgbClr val="FFFF00"/>
                </a:solidFill>
                <a:latin typeface="ElegaGarmnd BT"/>
              </a:rPr>
              <a:t>Partner Records Online</a:t>
            </a:r>
          </a:p>
        </p:txBody>
      </p:sp>
      <p:graphicFrame>
        <p:nvGraphicFramePr>
          <p:cNvPr id="32770" name="Content Placeholder 4"/>
          <p:cNvGraphicFramePr>
            <a:graphicFrameLocks noGrp="1"/>
          </p:cNvGraphicFramePr>
          <p:nvPr>
            <p:ph idx="4294967295"/>
          </p:nvPr>
        </p:nvGraphicFramePr>
        <p:xfrm>
          <a:off x="1143000" y="1905000"/>
          <a:ext cx="7315200" cy="3810000"/>
        </p:xfrm>
        <a:graphic>
          <a:graphicData uri="http://schemas.openxmlformats.org/presentationml/2006/ole">
            <p:oleObj spid="_x0000_s32770" r:id="rId3" imgW="7315834" imgH="3810330" progId="Excel.Chart.8">
              <p:embed/>
            </p:oleObj>
          </a:graphicData>
        </a:graphic>
      </p:graphicFrame>
      <p:sp>
        <p:nvSpPr>
          <p:cNvPr id="32771" name="TextBox 3"/>
          <p:cNvSpPr txBox="1">
            <a:spLocks noChangeArrowheads="1"/>
          </p:cNvSpPr>
          <p:nvPr/>
        </p:nvSpPr>
        <p:spPr bwMode="auto">
          <a:xfrm>
            <a:off x="3276600" y="6015038"/>
            <a:ext cx="2590800" cy="461962"/>
          </a:xfrm>
          <a:prstGeom prst="rect">
            <a:avLst/>
          </a:prstGeom>
          <a:noFill/>
          <a:ln w="9525">
            <a:noFill/>
            <a:miter lim="800000"/>
            <a:headEnd/>
            <a:tailEnd/>
          </a:ln>
        </p:spPr>
        <p:txBody>
          <a:bodyPr>
            <a:spAutoFit/>
          </a:bodyPr>
          <a:lstStyle/>
          <a:p>
            <a:pPr algn="ctr">
              <a:spcBef>
                <a:spcPct val="20000"/>
              </a:spcBef>
            </a:pPr>
            <a:r>
              <a:rPr lang="en-US" sz="2400">
                <a:solidFill>
                  <a:schemeClr val="bg1"/>
                </a:solidFill>
              </a:rPr>
              <a:t>June 2009</a:t>
            </a:r>
          </a:p>
        </p:txBody>
      </p:sp>
      <p:cxnSp>
        <p:nvCxnSpPr>
          <p:cNvPr id="32772" name="Elbow Connector 6"/>
          <p:cNvCxnSpPr>
            <a:cxnSpLocks noChangeShapeType="1"/>
          </p:cNvCxnSpPr>
          <p:nvPr/>
        </p:nvCxnSpPr>
        <p:spPr bwMode="auto">
          <a:xfrm>
            <a:off x="4343400" y="5029200"/>
            <a:ext cx="304800" cy="76200"/>
          </a:xfrm>
          <a:prstGeom prst="straightConnector1">
            <a:avLst/>
          </a:prstGeom>
          <a:noFill/>
          <a:ln w="9525" algn="ctr">
            <a:solidFill>
              <a:schemeClr val="bg1"/>
            </a:solidFill>
            <a:round/>
            <a:headEnd/>
            <a:tailEnd/>
          </a:ln>
        </p:spPr>
      </p:cxn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bwMode="auto">
          <a:xfrm>
            <a:off x="0" y="685800"/>
            <a:ext cx="9144000" cy="762000"/>
          </a:xfrm>
          <a:prstGeom prst="rect">
            <a:avLst/>
          </a:prstGeom>
          <a:noFill/>
          <a:ln>
            <a:miter lim="800000"/>
            <a:headEnd/>
            <a:tailEnd/>
          </a:ln>
        </p:spPr>
        <p:txBody>
          <a:bodyPr anchor="ctr"/>
          <a:lstStyle/>
          <a:p>
            <a:r>
              <a:rPr lang="en-US" b="1" smtClean="0">
                <a:solidFill>
                  <a:srgbClr val="FFFF00"/>
                </a:solidFill>
                <a:latin typeface="ElegaGarmnd BT"/>
              </a:rPr>
              <a:t>Total State Searches</a:t>
            </a:r>
          </a:p>
        </p:txBody>
      </p:sp>
      <p:graphicFrame>
        <p:nvGraphicFramePr>
          <p:cNvPr id="33794" name="Content Placeholder 3"/>
          <p:cNvGraphicFramePr>
            <a:graphicFrameLocks noGrp="1"/>
          </p:cNvGraphicFramePr>
          <p:nvPr>
            <p:ph idx="4294967295"/>
          </p:nvPr>
        </p:nvGraphicFramePr>
        <p:xfrm>
          <a:off x="609600" y="1524000"/>
          <a:ext cx="7848600" cy="4419600"/>
        </p:xfrm>
        <a:graphic>
          <a:graphicData uri="http://schemas.openxmlformats.org/presentationml/2006/ole">
            <p:oleObj spid="_x0000_s33794" r:id="rId3" imgW="7852329" imgH="4419983" progId="Excel.Chart.8">
              <p:embed/>
            </p:oleObj>
          </a:graphicData>
        </a:graphic>
      </p:graphicFrame>
      <p:sp>
        <p:nvSpPr>
          <p:cNvPr id="33795" name="TextBox 4"/>
          <p:cNvSpPr txBox="1">
            <a:spLocks noChangeArrowheads="1"/>
          </p:cNvSpPr>
          <p:nvPr/>
        </p:nvSpPr>
        <p:spPr bwMode="auto">
          <a:xfrm>
            <a:off x="3276600" y="6015038"/>
            <a:ext cx="2590800" cy="461962"/>
          </a:xfrm>
          <a:prstGeom prst="rect">
            <a:avLst/>
          </a:prstGeom>
          <a:noFill/>
          <a:ln w="9525">
            <a:noFill/>
            <a:miter lim="800000"/>
            <a:headEnd/>
            <a:tailEnd/>
          </a:ln>
        </p:spPr>
        <p:txBody>
          <a:bodyPr>
            <a:spAutoFit/>
          </a:bodyPr>
          <a:lstStyle/>
          <a:p>
            <a:pPr algn="ctr">
              <a:spcBef>
                <a:spcPct val="20000"/>
              </a:spcBef>
            </a:pPr>
            <a:r>
              <a:rPr lang="en-US" sz="2400">
                <a:solidFill>
                  <a:schemeClr val="bg1"/>
                </a:solidFill>
              </a:rPr>
              <a:t>June 2009</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bwMode="auto">
          <a:xfrm>
            <a:off x="228600" y="685800"/>
            <a:ext cx="84582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Internal Divisions - Indigestion</a:t>
            </a:r>
          </a:p>
        </p:txBody>
      </p:sp>
      <p:sp>
        <p:nvSpPr>
          <p:cNvPr id="34818"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Communication and cooperation within the state agencies.</a:t>
            </a:r>
          </a:p>
          <a:p>
            <a:pPr lvl="1"/>
            <a:r>
              <a:rPr lang="en-US" smtClean="0">
                <a:solidFill>
                  <a:schemeClr val="bg1"/>
                </a:solidFill>
              </a:rPr>
              <a:t>Separation of interested between parties.</a:t>
            </a:r>
          </a:p>
          <a:p>
            <a:pPr lvl="1"/>
            <a:r>
              <a:rPr lang="en-US" smtClean="0">
                <a:solidFill>
                  <a:schemeClr val="bg1"/>
                </a:solidFill>
              </a:rPr>
              <a:t>DNS names.</a:t>
            </a:r>
          </a:p>
          <a:p>
            <a:r>
              <a:rPr lang="en-US" smtClean="0">
                <a:solidFill>
                  <a:schemeClr val="bg1"/>
                </a:solidFill>
              </a:rPr>
              <a:t>Support within the state agencies.</a:t>
            </a:r>
          </a:p>
          <a:p>
            <a:pPr lvl="1"/>
            <a:r>
              <a:rPr lang="en-US" smtClean="0">
                <a:solidFill>
                  <a:schemeClr val="bg1"/>
                </a:solidFill>
              </a:rPr>
              <a:t>Sense of ownership.</a:t>
            </a:r>
          </a:p>
          <a:p>
            <a:pPr lvl="2"/>
            <a:r>
              <a:rPr lang="en-US" smtClean="0">
                <a:solidFill>
                  <a:schemeClr val="bg1"/>
                </a:solidFill>
              </a:rPr>
              <a:t>Network security</a:t>
            </a:r>
          </a:p>
          <a:p>
            <a:pPr lvl="2"/>
            <a:r>
              <a:rPr lang="en-US" smtClean="0">
                <a:solidFill>
                  <a:schemeClr val="bg1"/>
                </a:solidFill>
              </a:rPr>
              <a:t>Records are revenue</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Internal Divisions - Solutions</a:t>
            </a:r>
          </a:p>
        </p:txBody>
      </p:sp>
      <p:sp>
        <p:nvSpPr>
          <p:cNvPr id="35842"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Communication and cooperation within the state agencies.</a:t>
            </a:r>
          </a:p>
          <a:p>
            <a:pPr lvl="1"/>
            <a:r>
              <a:rPr lang="en-US" smtClean="0">
                <a:solidFill>
                  <a:schemeClr val="bg1"/>
                </a:solidFill>
              </a:rPr>
              <a:t>Misunderstanding</a:t>
            </a:r>
          </a:p>
          <a:p>
            <a:pPr lvl="1"/>
            <a:r>
              <a:rPr lang="en-US" smtClean="0">
                <a:solidFill>
                  <a:schemeClr val="bg1"/>
                </a:solidFill>
              </a:rPr>
              <a:t>Work as and intermediary to offer solutions.</a:t>
            </a:r>
          </a:p>
          <a:p>
            <a:r>
              <a:rPr lang="en-US" smtClean="0">
                <a:solidFill>
                  <a:schemeClr val="bg1"/>
                </a:solidFill>
              </a:rPr>
              <a:t>Support within the state agencies.</a:t>
            </a:r>
          </a:p>
          <a:p>
            <a:pPr lvl="1"/>
            <a:r>
              <a:rPr lang="en-US" smtClean="0">
                <a:solidFill>
                  <a:schemeClr val="bg1"/>
                </a:solidFill>
              </a:rPr>
              <a:t>Mistrust</a:t>
            </a:r>
          </a:p>
          <a:p>
            <a:pPr lvl="1"/>
            <a:r>
              <a:rPr lang="en-US" smtClean="0">
                <a:solidFill>
                  <a:schemeClr val="bg1"/>
                </a:solidFill>
              </a:rPr>
              <a:t>Educate</a:t>
            </a:r>
          </a:p>
          <a:p>
            <a:pPr lvl="2"/>
            <a:r>
              <a:rPr lang="en-US" smtClean="0">
                <a:solidFill>
                  <a:schemeClr val="bg1"/>
                </a:solidFill>
              </a:rPr>
              <a:t>Watermark records </a:t>
            </a:r>
            <a:r>
              <a:rPr lang="en-US" i="1" smtClean="0">
                <a:solidFill>
                  <a:schemeClr val="bg1"/>
                </a:solidFill>
              </a:rPr>
              <a:t>“UNOFFICIAL”.</a:t>
            </a:r>
          </a:p>
          <a:p>
            <a:pPr lvl="2"/>
            <a:r>
              <a:rPr lang="en-US" smtClean="0">
                <a:solidFill>
                  <a:schemeClr val="bg1"/>
                </a:solidFill>
              </a:rPr>
              <a:t>Format hard drives.</a:t>
            </a:r>
          </a:p>
          <a:p>
            <a:endParaRPr lang="en-US" smtClean="0">
              <a:solidFill>
                <a:schemeClr val="bg1"/>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bwMode="auto">
          <a:xfrm>
            <a:off x="0" y="68580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Universal Standards - Indigestion</a:t>
            </a:r>
          </a:p>
        </p:txBody>
      </p:sp>
      <p:sp>
        <p:nvSpPr>
          <p:cNvPr id="36866"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Metadata</a:t>
            </a:r>
          </a:p>
          <a:p>
            <a:pPr lvl="1"/>
            <a:r>
              <a:rPr lang="en-US" smtClean="0">
                <a:solidFill>
                  <a:schemeClr val="bg1"/>
                </a:solidFill>
              </a:rPr>
              <a:t>Previously digitized records</a:t>
            </a:r>
          </a:p>
          <a:p>
            <a:pPr lvl="1"/>
            <a:r>
              <a:rPr lang="en-US" smtClean="0">
                <a:solidFill>
                  <a:schemeClr val="bg1"/>
                </a:solidFill>
              </a:rPr>
              <a:t>OCLC</a:t>
            </a:r>
          </a:p>
          <a:p>
            <a:r>
              <a:rPr lang="en-US" smtClean="0">
                <a:solidFill>
                  <a:schemeClr val="bg1"/>
                </a:solidFill>
              </a:rPr>
              <a:t>File formats</a:t>
            </a:r>
          </a:p>
          <a:p>
            <a:r>
              <a:rPr lang="en-US" smtClean="0">
                <a:solidFill>
                  <a:schemeClr val="bg1"/>
                </a:solidFill>
              </a:rPr>
              <a:t>Record modification</a:t>
            </a:r>
          </a:p>
          <a:p>
            <a:endParaRPr lang="en-US" smtClean="0">
              <a:solidFill>
                <a:schemeClr val="bg1"/>
              </a:solidFill>
            </a:endParaRPr>
          </a:p>
          <a:p>
            <a:endParaRPr lang="en-US" smtClean="0">
              <a:solidFill>
                <a:schemeClr val="bg1"/>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bwMode="auto">
          <a:xfrm>
            <a:off x="0" y="685800"/>
            <a:ext cx="86868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Universal Standards - Solutions</a:t>
            </a:r>
          </a:p>
        </p:txBody>
      </p:sp>
      <p:sp>
        <p:nvSpPr>
          <p:cNvPr id="37890"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Metadata</a:t>
            </a:r>
          </a:p>
          <a:p>
            <a:pPr lvl="1"/>
            <a:r>
              <a:rPr lang="en-US" smtClean="0">
                <a:solidFill>
                  <a:schemeClr val="bg1"/>
                </a:solidFill>
              </a:rPr>
              <a:t>Document our metadata requirements.</a:t>
            </a:r>
          </a:p>
          <a:p>
            <a:pPr lvl="1"/>
            <a:r>
              <a:rPr lang="en-US" smtClean="0">
                <a:solidFill>
                  <a:schemeClr val="bg1"/>
                </a:solidFill>
              </a:rPr>
              <a:t>Work with venders like OCLC and partners.</a:t>
            </a:r>
          </a:p>
          <a:p>
            <a:r>
              <a:rPr lang="en-US" smtClean="0">
                <a:solidFill>
                  <a:schemeClr val="bg1"/>
                </a:solidFill>
              </a:rPr>
              <a:t>File formats</a:t>
            </a:r>
          </a:p>
          <a:p>
            <a:pPr lvl="1"/>
            <a:r>
              <a:rPr lang="en-US" smtClean="0">
                <a:solidFill>
                  <a:schemeClr val="bg1"/>
                </a:solidFill>
              </a:rPr>
              <a:t>Migratable</a:t>
            </a:r>
          </a:p>
          <a:p>
            <a:pPr lvl="1"/>
            <a:r>
              <a:rPr lang="en-US" smtClean="0">
                <a:solidFill>
                  <a:schemeClr val="bg1"/>
                </a:solidFill>
              </a:rPr>
              <a:t>Open format</a:t>
            </a:r>
          </a:p>
          <a:p>
            <a:pPr lvl="1"/>
            <a:r>
              <a:rPr lang="en-US" smtClean="0">
                <a:solidFill>
                  <a:schemeClr val="bg1"/>
                </a:solidFill>
              </a:rPr>
              <a:t>Industry standard</a:t>
            </a:r>
          </a:p>
          <a:p>
            <a:r>
              <a:rPr lang="en-US" smtClean="0">
                <a:solidFill>
                  <a:schemeClr val="bg1"/>
                </a:solidFill>
              </a:rPr>
              <a:t>Record modification</a:t>
            </a:r>
          </a:p>
          <a:p>
            <a:pPr lvl="1"/>
            <a:r>
              <a:rPr lang="en-US" smtClean="0">
                <a:solidFill>
                  <a:schemeClr val="bg1"/>
                </a:solidFill>
              </a:rPr>
              <a:t>Done by partners</a:t>
            </a:r>
          </a:p>
          <a:p>
            <a:endParaRPr lang="en-US" smtClean="0">
              <a:solidFill>
                <a:schemeClr val="bg1"/>
              </a:solidFill>
            </a:endParaRPr>
          </a:p>
          <a:p>
            <a:endParaRPr lang="en-US" smtClean="0">
              <a:solidFill>
                <a:schemeClr val="bg1"/>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Legal Red Tape - Indigestion</a:t>
            </a:r>
          </a:p>
        </p:txBody>
      </p:sp>
      <p:sp>
        <p:nvSpPr>
          <p:cNvPr id="38914"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State records being held out-of-state.</a:t>
            </a:r>
          </a:p>
          <a:p>
            <a:r>
              <a:rPr lang="en-US" smtClean="0">
                <a:solidFill>
                  <a:schemeClr val="bg1"/>
                </a:solidFill>
              </a:rPr>
              <a:t>3 page agreement with partners.</a:t>
            </a:r>
          </a:p>
          <a:p>
            <a:endParaRPr lang="en-US" smtClean="0">
              <a:solidFill>
                <a:schemeClr val="bg1"/>
              </a:solidFill>
            </a:endParaRPr>
          </a:p>
        </p:txBody>
      </p:sp>
      <p:pic>
        <p:nvPicPr>
          <p:cNvPr id="38915" name="Picture 2" descr="C:\Documents and Settings\jjaffe\Desktop\IndianaAgreement.JPG"/>
          <p:cNvPicPr>
            <a:picLocks noChangeAspect="1" noChangeArrowheads="1"/>
          </p:cNvPicPr>
          <p:nvPr/>
        </p:nvPicPr>
        <p:blipFill>
          <a:blip r:embed="rId2"/>
          <a:srcRect/>
          <a:stretch>
            <a:fillRect/>
          </a:stretch>
        </p:blipFill>
        <p:spPr bwMode="auto">
          <a:xfrm>
            <a:off x="2057400" y="2971800"/>
            <a:ext cx="5029200" cy="31543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Legal Red Tape - Solutions</a:t>
            </a:r>
          </a:p>
        </p:txBody>
      </p:sp>
      <p:sp>
        <p:nvSpPr>
          <p:cNvPr id="39938"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State records being held out-of-state.</a:t>
            </a:r>
          </a:p>
          <a:p>
            <a:pPr lvl="1"/>
            <a:r>
              <a:rPr lang="en-US" smtClean="0">
                <a:solidFill>
                  <a:schemeClr val="bg1"/>
                </a:solidFill>
              </a:rPr>
              <a:t>Seamless integration (DNS names).</a:t>
            </a:r>
          </a:p>
          <a:p>
            <a:pPr lvl="1"/>
            <a:r>
              <a:rPr lang="en-US" smtClean="0">
                <a:solidFill>
                  <a:schemeClr val="bg1"/>
                </a:solidFill>
              </a:rPr>
              <a:t>Value of offsite backup.</a:t>
            </a:r>
          </a:p>
          <a:p>
            <a:r>
              <a:rPr lang="en-US" smtClean="0">
                <a:solidFill>
                  <a:schemeClr val="bg1"/>
                </a:solidFill>
              </a:rPr>
              <a:t>3 page agreement with partners.</a:t>
            </a:r>
          </a:p>
          <a:p>
            <a:pPr lvl="1"/>
            <a:r>
              <a:rPr lang="en-US" smtClean="0">
                <a:solidFill>
                  <a:schemeClr val="bg1"/>
                </a:solidFill>
              </a:rPr>
              <a:t>Talk with attorneys from partner state.</a:t>
            </a:r>
          </a:p>
          <a:p>
            <a:pPr lvl="2"/>
            <a:r>
              <a:rPr lang="en-US" smtClean="0">
                <a:solidFill>
                  <a:schemeClr val="bg1"/>
                </a:solidFill>
              </a:rPr>
              <a:t>Demonstration project</a:t>
            </a:r>
          </a:p>
          <a:p>
            <a:pPr lvl="2"/>
            <a:r>
              <a:rPr lang="en-US" smtClean="0">
                <a:solidFill>
                  <a:schemeClr val="bg1"/>
                </a:solidFill>
              </a:rPr>
              <a:t>No money involved</a:t>
            </a:r>
          </a:p>
          <a:p>
            <a:pPr lvl="2"/>
            <a:r>
              <a:rPr lang="en-US" smtClean="0">
                <a:solidFill>
                  <a:schemeClr val="bg1"/>
                </a:solidFill>
              </a:rPr>
              <a:t>Short timeframe</a:t>
            </a:r>
          </a:p>
          <a:p>
            <a:endParaRPr lang="en-US" smtClean="0">
              <a:solidFill>
                <a:schemeClr val="bg1"/>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bwMode="auto">
          <a:xfrm>
            <a:off x="0" y="68580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Economic Downturn - Indigestion</a:t>
            </a:r>
          </a:p>
        </p:txBody>
      </p:sp>
      <p:sp>
        <p:nvSpPr>
          <p:cNvPr id="40962"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Budget crisis in almost every state.</a:t>
            </a:r>
          </a:p>
          <a:p>
            <a:pPr lvl="1"/>
            <a:r>
              <a:rPr lang="en-US" smtClean="0">
                <a:solidFill>
                  <a:schemeClr val="bg1"/>
                </a:solidFill>
              </a:rPr>
              <a:t>Cutting costs</a:t>
            </a:r>
          </a:p>
          <a:p>
            <a:pPr lvl="2"/>
            <a:r>
              <a:rPr lang="en-US" smtClean="0">
                <a:solidFill>
                  <a:schemeClr val="bg1"/>
                </a:solidFill>
              </a:rPr>
              <a:t>Limit travel</a:t>
            </a:r>
          </a:p>
          <a:p>
            <a:pPr lvl="2"/>
            <a:r>
              <a:rPr lang="en-US" smtClean="0">
                <a:solidFill>
                  <a:schemeClr val="bg1"/>
                </a:solidFill>
              </a:rPr>
              <a:t>Cut back on projects</a:t>
            </a:r>
          </a:p>
          <a:p>
            <a:pPr lvl="2"/>
            <a:r>
              <a:rPr lang="en-US" smtClean="0">
                <a:solidFill>
                  <a:schemeClr val="bg1"/>
                </a:solidFill>
              </a:rPr>
              <a:t>Layoffs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smtClean="0">
                <a:solidFill>
                  <a:srgbClr val="FFFF00"/>
                </a:solidFill>
                <a:latin typeface="ElegaGarmnd BT"/>
              </a:rPr>
              <a:t>Economic Downturn - Solutions</a:t>
            </a:r>
          </a:p>
        </p:txBody>
      </p:sp>
      <p:sp>
        <p:nvSpPr>
          <p:cNvPr id="41986"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solidFill>
                  <a:schemeClr val="bg1"/>
                </a:solidFill>
              </a:rPr>
              <a:t>Budget crisis in almost every state.</a:t>
            </a:r>
          </a:p>
          <a:p>
            <a:pPr lvl="1"/>
            <a:r>
              <a:rPr lang="en-US" smtClean="0">
                <a:solidFill>
                  <a:schemeClr val="bg1"/>
                </a:solidFill>
              </a:rPr>
              <a:t>Encourage partners to hang in there.</a:t>
            </a:r>
          </a:p>
          <a:p>
            <a:pPr lvl="1"/>
            <a:r>
              <a:rPr lang="en-US" smtClean="0">
                <a:solidFill>
                  <a:schemeClr val="bg1"/>
                </a:solidFill>
              </a:rPr>
              <a:t>Remind partners there isn’t any cost to them to be a partner during the demonstration.</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bwMode="auto">
          <a:xfrm>
            <a:off x="457200" y="685800"/>
            <a:ext cx="8229600" cy="762000"/>
          </a:xfrm>
          <a:noFill/>
          <a:ln>
            <a:miter lim="800000"/>
            <a:headEnd/>
            <a:tailEnd/>
          </a:ln>
        </p:spPr>
        <p:txBody>
          <a:bodyPr vert="horz" wrap="square" lIns="91440" tIns="45720" rIns="91440" bIns="45720" numCol="1" anchor="t" anchorCtr="0" compatLnSpc="1">
            <a:prstTxWarp prst="textNoShape">
              <a:avLst/>
            </a:prstTxWarp>
          </a:bodyPr>
          <a:lstStyle/>
          <a:p>
            <a:endParaRPr lang="en-US" b="1" smtClean="0">
              <a:solidFill>
                <a:srgbClr val="FFFF00"/>
              </a:solidFill>
              <a:latin typeface="ElegaGarmnd BT"/>
            </a:endParaRPr>
          </a:p>
        </p:txBody>
      </p:sp>
      <p:sp>
        <p:nvSpPr>
          <p:cNvPr id="26627" name="Content Placeholder 2"/>
          <p:cNvSpPr>
            <a:spLocks noGrp="1"/>
          </p:cNvSpPr>
          <p:nvPr>
            <p:ph idx="1"/>
          </p:nvPr>
        </p:nvSpPr>
        <p:spPr/>
        <p:txBody>
          <a:bodyPr/>
          <a:lstStyle/>
          <a:p>
            <a:pPr algn="ctr">
              <a:buFontTx/>
              <a:buNone/>
              <a:defRPr/>
            </a:pPr>
            <a:endParaRPr lang="en-US" sz="4400" b="1" dirty="0" smtClean="0">
              <a:solidFill>
                <a:srgbClr val="FFFF00"/>
              </a:solidFill>
              <a:latin typeface="ElegaGarmnd BT" pitchFamily="18" charset="0"/>
              <a:ea typeface="+mj-ea"/>
              <a:cs typeface="+mj-cs"/>
            </a:endParaRPr>
          </a:p>
          <a:p>
            <a:pPr algn="ctr">
              <a:buFontTx/>
              <a:buNone/>
              <a:defRPr/>
            </a:pPr>
            <a:r>
              <a:rPr lang="en-US" sz="4400" b="1" dirty="0" smtClean="0">
                <a:solidFill>
                  <a:srgbClr val="FFFF00"/>
                </a:solidFill>
                <a:latin typeface="ElegaGarmnd BT" pitchFamily="18" charset="0"/>
                <a:ea typeface="+mj-ea"/>
                <a:cs typeface="+mj-cs"/>
              </a:rPr>
              <a:t>Questions?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bwMode="auto">
          <a:xfrm>
            <a:off x="0" y="685800"/>
            <a:ext cx="9144000" cy="762000"/>
          </a:xfrm>
          <a:prstGeom prst="rect">
            <a:avLst/>
          </a:prstGeom>
          <a:noFill/>
          <a:ln>
            <a:miter lim="800000"/>
            <a:headEnd/>
            <a:tailEnd/>
          </a:ln>
        </p:spPr>
        <p:txBody>
          <a:bodyPr anchor="ctr"/>
          <a:lstStyle/>
          <a:p>
            <a:r>
              <a:rPr lang="en-US" b="1" smtClean="0">
                <a:solidFill>
                  <a:srgbClr val="FFFF00"/>
                </a:solidFill>
                <a:latin typeface="ElegaGarmnd BT"/>
              </a:rPr>
              <a:t>Contacts</a:t>
            </a:r>
          </a:p>
        </p:txBody>
      </p:sp>
      <p:sp>
        <p:nvSpPr>
          <p:cNvPr id="44034" name="Content Placeholder 2"/>
          <p:cNvSpPr>
            <a:spLocks noGrp="1"/>
          </p:cNvSpPr>
          <p:nvPr>
            <p:ph idx="4294967295"/>
          </p:nvPr>
        </p:nvSpPr>
        <p:spPr bwMode="auto">
          <a:xfrm>
            <a:off x="1479550" y="2211388"/>
            <a:ext cx="6172200" cy="2781300"/>
          </a:xfrm>
          <a:prstGeom prst="rect">
            <a:avLst/>
          </a:prstGeom>
          <a:noFill/>
          <a:ln>
            <a:miter lim="800000"/>
            <a:headEnd/>
            <a:tailEnd/>
          </a:ln>
        </p:spPr>
        <p:txBody>
          <a:bodyPr/>
          <a:lstStyle/>
          <a:p>
            <a:pPr>
              <a:buFontTx/>
              <a:buNone/>
            </a:pPr>
            <a:r>
              <a:rPr lang="en-US" sz="1800" smtClean="0">
                <a:solidFill>
                  <a:schemeClr val="bg1"/>
                </a:solidFill>
              </a:rPr>
              <a:t>	Jerry Handfield	jhandfield@secstate.wa.gov</a:t>
            </a:r>
          </a:p>
          <a:p>
            <a:pPr>
              <a:buFontTx/>
              <a:buNone/>
            </a:pPr>
            <a:r>
              <a:rPr lang="en-US" sz="1800" smtClean="0">
                <a:solidFill>
                  <a:schemeClr val="bg1"/>
                </a:solidFill>
              </a:rPr>
              <a:t>	State Archivist		(360) 586-2664</a:t>
            </a:r>
          </a:p>
          <a:p>
            <a:pPr>
              <a:buFontTx/>
              <a:buNone/>
            </a:pPr>
            <a:endParaRPr lang="en-US" sz="1800" smtClean="0">
              <a:solidFill>
                <a:schemeClr val="bg1"/>
              </a:solidFill>
            </a:endParaRPr>
          </a:p>
          <a:p>
            <a:pPr>
              <a:buFontTx/>
              <a:buNone/>
            </a:pPr>
            <a:r>
              <a:rPr lang="en-US" sz="1800" smtClean="0">
                <a:solidFill>
                  <a:schemeClr val="bg1"/>
                </a:solidFill>
              </a:rPr>
              <a:t>	Kerry Barbour		kbarbour@secstate.wa.gov</a:t>
            </a:r>
          </a:p>
          <a:p>
            <a:pPr>
              <a:buFontTx/>
              <a:buNone/>
            </a:pPr>
            <a:r>
              <a:rPr lang="en-US" sz="1800" smtClean="0">
                <a:solidFill>
                  <a:schemeClr val="bg1"/>
                </a:solidFill>
              </a:rPr>
              <a:t>	Digital Archivist	(509) 235-7500 x 201</a:t>
            </a:r>
          </a:p>
          <a:p>
            <a:endParaRPr lang="en-US" sz="1800" smtClean="0">
              <a:solidFill>
                <a:schemeClr val="bg1"/>
              </a:solidFill>
            </a:endParaRPr>
          </a:p>
          <a:p>
            <a:pPr>
              <a:buFontTx/>
              <a:buNone/>
            </a:pPr>
            <a:r>
              <a:rPr lang="en-US" sz="1800" smtClean="0">
                <a:solidFill>
                  <a:schemeClr val="bg1"/>
                </a:solidFill>
              </a:rPr>
              <a:t>	Justin Jaffe		jjaffe@secstate.wa.gov</a:t>
            </a:r>
          </a:p>
          <a:p>
            <a:pPr>
              <a:buFontTx/>
              <a:buNone/>
            </a:pPr>
            <a:r>
              <a:rPr lang="en-US" sz="1800" smtClean="0">
                <a:solidFill>
                  <a:schemeClr val="bg1"/>
                </a:solidFill>
              </a:rPr>
              <a:t>	Ingestion Coordinator	(509) 235-7500 x 224</a:t>
            </a:r>
          </a:p>
          <a:p>
            <a:pPr>
              <a:buFontTx/>
              <a:buNone/>
            </a:pPr>
            <a:r>
              <a:rPr lang="en-US" sz="1800" smtClean="0">
                <a:solidFill>
                  <a:schemeClr val="bg1"/>
                </a:solidFill>
              </a:rPr>
              <a:t>	</a:t>
            </a:r>
          </a:p>
          <a:p>
            <a:endParaRPr lang="en-US" sz="1800" smtClean="0">
              <a:solidFill>
                <a:schemeClr val="bg1"/>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noGrp="1"/>
          </p:cNvGraphicFramePr>
          <p:nvPr>
            <p:ph idx="1"/>
          </p:nvPr>
        </p:nvGraphicFramePr>
        <p:xfrm>
          <a:off x="457200" y="1600199"/>
          <a:ext cx="8305800" cy="4724401"/>
        </p:xfrm>
        <a:graphic>
          <a:graphicData uri="http://schemas.openxmlformats.org/drawingml/2006/chart">
            <c:chart xmlns:c="http://schemas.openxmlformats.org/drawingml/2006/chart" xmlns:r="http://schemas.openxmlformats.org/officeDocument/2006/relationships" r:id="rId2"/>
          </a:graphicData>
        </a:graphic>
      </p:graphicFrame>
      <p:sp>
        <p:nvSpPr>
          <p:cNvPr id="45058" name="TextBox 6"/>
          <p:cNvSpPr txBox="1">
            <a:spLocks noChangeArrowheads="1"/>
          </p:cNvSpPr>
          <p:nvPr/>
        </p:nvSpPr>
        <p:spPr bwMode="auto">
          <a:xfrm>
            <a:off x="1981200" y="1600200"/>
            <a:ext cx="2514600" cy="523875"/>
          </a:xfrm>
          <a:prstGeom prst="rect">
            <a:avLst/>
          </a:prstGeom>
          <a:noFill/>
          <a:ln w="9525">
            <a:noFill/>
            <a:miter lim="800000"/>
            <a:headEnd/>
            <a:tailEnd/>
          </a:ln>
        </p:spPr>
        <p:txBody>
          <a:bodyPr>
            <a:spAutoFit/>
          </a:bodyPr>
          <a:lstStyle/>
          <a:p>
            <a:pPr>
              <a:buFontTx/>
              <a:buChar char="•"/>
            </a:pPr>
            <a:r>
              <a:rPr lang="en-US" sz="1400" b="1">
                <a:solidFill>
                  <a:schemeClr val="bg1"/>
                </a:solidFill>
                <a:cs typeface="Times New Roman" pitchFamily="18" charset="0"/>
              </a:rPr>
              <a:t>Records added since January 2008: 57,871,616</a:t>
            </a:r>
            <a:endParaRPr lang="en-US" sz="1400">
              <a:solidFill>
                <a:schemeClr val="bg1"/>
              </a:solidFill>
              <a:latin typeface="Times New Roman" pitchFamily="18" charset="0"/>
              <a:ea typeface="Calibri" pitchFamily="34" charset="0"/>
              <a:cs typeface="Times New Roman" pitchFamily="18" charset="0"/>
            </a:endParaRPr>
          </a:p>
        </p:txBody>
      </p:sp>
      <p:sp>
        <p:nvSpPr>
          <p:cNvPr id="9" name="Rectangle 2"/>
          <p:cNvSpPr txBox="1">
            <a:spLocks noChangeArrowheads="1"/>
          </p:cNvSpPr>
          <p:nvPr/>
        </p:nvSpPr>
        <p:spPr>
          <a:xfrm>
            <a:off x="457200" y="685800"/>
            <a:ext cx="8229600" cy="762000"/>
          </a:xfrm>
          <a:prstGeom prst="rect">
            <a:avLst/>
          </a:prstGeom>
        </p:spPr>
        <p:txBody>
          <a:bodyPr/>
          <a:lstStyle/>
          <a:p>
            <a:pPr algn="ctr">
              <a:defRPr/>
            </a:pPr>
            <a:r>
              <a:rPr lang="en-US" sz="4400" b="1" dirty="0">
                <a:solidFill>
                  <a:srgbClr val="FFFF00"/>
                </a:solidFill>
                <a:latin typeface="ElegaGarmnd BT" pitchFamily="18" charset="0"/>
                <a:cs typeface="+mn-cs"/>
              </a:rPr>
              <a:t>Record Count</a:t>
            </a:r>
            <a:endParaRPr lang="en-US" sz="4400" b="1" kern="0" dirty="0">
              <a:solidFill>
                <a:srgbClr val="FFFF00"/>
              </a:solidFill>
              <a:latin typeface="ElegaGarmnd BT" pitchFamily="18" charset="0"/>
              <a:ea typeface="+mj-ea"/>
              <a:cs typeface="+mj-cs"/>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7"/>
          <p:cNvGraphicFramePr>
            <a:graphicFrameLocks noGrp="1"/>
          </p:cNvGraphicFramePr>
          <p:nvPr>
            <p:ph idx="1"/>
          </p:nvPr>
        </p:nvGraphicFramePr>
        <p:xfrm>
          <a:off x="457200" y="1600200"/>
          <a:ext cx="8458200" cy="4953001"/>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2"/>
          <p:cNvSpPr txBox="1">
            <a:spLocks noChangeArrowheads="1"/>
          </p:cNvSpPr>
          <p:nvPr/>
        </p:nvSpPr>
        <p:spPr>
          <a:xfrm>
            <a:off x="457200" y="685800"/>
            <a:ext cx="8229600" cy="762000"/>
          </a:xfrm>
          <a:prstGeom prst="rect">
            <a:avLst/>
          </a:prstGeom>
        </p:spPr>
        <p:txBody>
          <a:bodyPr/>
          <a:lstStyle/>
          <a:p>
            <a:pPr algn="ctr">
              <a:defRPr/>
            </a:pPr>
            <a:r>
              <a:rPr lang="en-US" sz="4400" b="1" dirty="0">
                <a:solidFill>
                  <a:srgbClr val="FFFF00"/>
                </a:solidFill>
                <a:latin typeface="ElegaGarmnd BT" pitchFamily="18" charset="0"/>
                <a:cs typeface="+mn-cs"/>
              </a:rPr>
              <a:t>Record Series Count</a:t>
            </a:r>
            <a:endParaRPr lang="en-US" sz="4400" b="1" kern="0" dirty="0">
              <a:solidFill>
                <a:srgbClr val="FFFF00"/>
              </a:solidFill>
              <a:latin typeface="ElegaGarmnd BT" pitchFamily="18" charset="0"/>
              <a:ea typeface="+mj-ea"/>
              <a:cs typeface="+mj-cs"/>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Archiving2009">
  <a:themeElements>
    <a:clrScheme name="Indiana Handfield-Jones Titl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Indiana Handfield-Jones Titl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3200" b="0" i="0" u="none" strike="noStrike" cap="none" normalizeH="0" baseline="0" smtClean="0">
            <a:ln>
              <a:noFill/>
            </a:ln>
            <a:solidFill>
              <a:schemeClr val="tx1"/>
            </a:solidFill>
            <a:effectLst/>
            <a:latin typeface="Arial" charset="0"/>
          </a:defRPr>
        </a:defPPr>
      </a:lstStyle>
    </a:lnDef>
  </a:objectDefaults>
  <a:extraClrSchemeLst>
    <a:extraClrScheme>
      <a:clrScheme name="Indiana Handfield-Jones Titl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diana Handfield-Jones Titl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diana Handfield-Jones Titl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diana Handfield-Jones Titl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diana Handfield-Jones Titl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diana Handfield-Jones Titl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diana Handfield-Jones Titl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diana Handfield-Jones Titl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diana Handfield-Jones Titl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diana Handfield-Jones Titl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diana Handfield-Jones Titl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diana Handfield-Jones Titl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Indiana Handfield-Jones Titl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themeOverride>
</file>

<file path=docProps/app.xml><?xml version="1.0" encoding="utf-8"?>
<Properties xmlns="http://schemas.openxmlformats.org/officeDocument/2006/extended-properties" xmlns:vt="http://schemas.openxmlformats.org/officeDocument/2006/docPropsVTypes">
  <Template/>
  <TotalTime>8264</TotalTime>
  <Words>546</Words>
  <Application>Microsoft Office PowerPoint</Application>
  <PresentationFormat>On-screen Show (4:3)</PresentationFormat>
  <Paragraphs>132</Paragraphs>
  <Slides>26</Slides>
  <Notes>1</Notes>
  <HiddenSlides>0</HiddenSlides>
  <MMClips>0</MMClips>
  <ScaleCrop>false</ScaleCrop>
  <HeadingPairs>
    <vt:vector size="8" baseType="variant">
      <vt:variant>
        <vt:lpstr>Fonts Used</vt:lpstr>
      </vt:variant>
      <vt:variant>
        <vt:i4>6</vt:i4>
      </vt:variant>
      <vt:variant>
        <vt:lpstr>Design Template</vt:lpstr>
      </vt:variant>
      <vt:variant>
        <vt:i4>1</vt:i4>
      </vt:variant>
      <vt:variant>
        <vt:lpstr>Embedded OLE Servers</vt:lpstr>
      </vt:variant>
      <vt:variant>
        <vt:i4>2</vt:i4>
      </vt:variant>
      <vt:variant>
        <vt:lpstr>Slide Titles</vt:lpstr>
      </vt:variant>
      <vt:variant>
        <vt:i4>26</vt:i4>
      </vt:variant>
    </vt:vector>
  </HeadingPairs>
  <TitlesOfParts>
    <vt:vector size="35" baseType="lpstr">
      <vt:lpstr>Arial</vt:lpstr>
      <vt:lpstr>Garamond</vt:lpstr>
      <vt:lpstr>Hancock</vt:lpstr>
      <vt:lpstr>ElegaGarmnd BT</vt:lpstr>
      <vt:lpstr>Times New Roman</vt:lpstr>
      <vt:lpstr>Calibri</vt:lpstr>
      <vt:lpstr>Archiving2009</vt:lpstr>
      <vt:lpstr>Worksheet</vt:lpstr>
      <vt:lpstr>Microsoft Excel Chart</vt:lpstr>
      <vt:lpstr>Washington State Digital Archives Multi-State Preservation Consortium </vt:lpstr>
      <vt:lpstr>Digital Archives Mission</vt:lpstr>
      <vt:lpstr>Digital WAC 434-662</vt:lpstr>
      <vt:lpstr>Technology Challenges</vt:lpstr>
      <vt:lpstr>Ingestion Capacity - Auditor Data </vt:lpstr>
      <vt:lpstr>Washington Customers by Type</vt:lpstr>
      <vt:lpstr>Records by Customer Type</vt:lpstr>
      <vt:lpstr>Upcoming Projects</vt:lpstr>
      <vt:lpstr>Upcoming Projects</vt:lpstr>
      <vt:lpstr>Partners</vt:lpstr>
      <vt:lpstr>The Demonstration</vt:lpstr>
      <vt:lpstr>Who Are Our State Partners?</vt:lpstr>
      <vt:lpstr>Partner Records Online</vt:lpstr>
      <vt:lpstr>Total State Searches</vt:lpstr>
      <vt:lpstr>Internal Divisions - Indigestion</vt:lpstr>
      <vt:lpstr>Internal Divisions - Solutions</vt:lpstr>
      <vt:lpstr>Universal Standards - Indigestion</vt:lpstr>
      <vt:lpstr>Universal Standards - Solutions</vt:lpstr>
      <vt:lpstr>Legal Red Tape - Indigestion</vt:lpstr>
      <vt:lpstr>Legal Red Tape - Solutions</vt:lpstr>
      <vt:lpstr>Economic Downturn - Indigestion</vt:lpstr>
      <vt:lpstr>Economic Downturn - Solutions</vt:lpstr>
      <vt:lpstr>Slide 23</vt:lpstr>
      <vt:lpstr>Contacts</vt:lpstr>
      <vt:lpstr>Slide 25</vt:lpstr>
      <vt:lpstr>Slide 26</vt:lpstr>
    </vt:vector>
  </TitlesOfParts>
  <Company>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Washington State Digital Archives</dc:title>
  <dc:creator>Justin Jaffe</dc:creator>
  <cp:lastModifiedBy>lcuser</cp:lastModifiedBy>
  <cp:revision>395</cp:revision>
  <dcterms:created xsi:type="dcterms:W3CDTF">2009-03-25T16:18:48Z</dcterms:created>
  <dcterms:modified xsi:type="dcterms:W3CDTF">2009-06-25T14:04:13Z</dcterms:modified>
</cp:coreProperties>
</file>